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5" r:id="rId2"/>
    <p:sldId id="388" r:id="rId3"/>
    <p:sldId id="386" r:id="rId4"/>
    <p:sldId id="384" r:id="rId5"/>
    <p:sldId id="391" r:id="rId6"/>
    <p:sldId id="387" r:id="rId7"/>
    <p:sldId id="368" r:id="rId8"/>
    <p:sldId id="374" r:id="rId9"/>
    <p:sldId id="375" r:id="rId10"/>
    <p:sldId id="383" r:id="rId11"/>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C40"/>
    <a:srgbClr val="CA4F1C"/>
    <a:srgbClr val="006983"/>
    <a:srgbClr val="53717D"/>
    <a:srgbClr val="B3B5A7"/>
    <a:srgbClr val="4B6671"/>
    <a:srgbClr val="FFFFFF"/>
    <a:srgbClr val="CDCFC4"/>
    <a:srgbClr val="000000"/>
    <a:srgbClr val="DD8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826" autoAdjust="0"/>
  </p:normalViewPr>
  <p:slideViewPr>
    <p:cSldViewPr snapToGrid="0" showGuides="1">
      <p:cViewPr varScale="1">
        <p:scale>
          <a:sx n="46" d="100"/>
          <a:sy n="46" d="100"/>
        </p:scale>
        <p:origin x="1336" y="4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9" d="100"/>
          <a:sy n="79" d="100"/>
        </p:scale>
        <p:origin x="29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tgk\Downloads\2017515104028192412320FRLD1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9dx.AASNT\AppData\Local\Microsoft\Windows\Temporary%20Internet%20Files\Content.Outlook\G4UC3PBK\ekspo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'[2017515104028192412320FRLD117.xlsx]FRLD117'!$C$22</c:f>
              <c:strCache>
                <c:ptCount val="1"/>
                <c:pt idx="0">
                  <c:v>2017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'[2017515104028192412320FRLD117.xlsx]FRLD117'!$B$23:$B$26</c:f>
              <c:strCache>
                <c:ptCount val="4"/>
                <c:pt idx="0">
                  <c:v>0-19</c:v>
                </c:pt>
                <c:pt idx="1">
                  <c:v>20-49</c:v>
                </c:pt>
                <c:pt idx="2">
                  <c:v>50-69</c:v>
                </c:pt>
                <c:pt idx="3">
                  <c:v>70+</c:v>
                </c:pt>
              </c:strCache>
            </c:strRef>
          </c:cat>
          <c:val>
            <c:numRef>
              <c:f>'[2017515104028192412320FRLD117.xlsx]FRLD117'!$C$23:$C$26</c:f>
              <c:numCache>
                <c:formatCode>General</c:formatCode>
                <c:ptCount val="4"/>
                <c:pt idx="0">
                  <c:v>0.22111742021163391</c:v>
                </c:pt>
                <c:pt idx="1">
                  <c:v>0.36744447376710054</c:v>
                </c:pt>
                <c:pt idx="2">
                  <c:v>0.26710480390237257</c:v>
                </c:pt>
                <c:pt idx="3">
                  <c:v>0.14433330211889298</c:v>
                </c:pt>
              </c:numCache>
            </c:numRef>
          </c:val>
          <c:extLst>
            <c:ext xmlns:c16="http://schemas.microsoft.com/office/drawing/2014/chart" uri="{C3380CC4-5D6E-409C-BE32-E72D297353CC}">
              <c16:uniqueId val="{00000000-15D9-48E7-A0B4-271FB2246ED3}"/>
            </c:ext>
          </c:extLst>
        </c:ser>
        <c:ser>
          <c:idx val="1"/>
          <c:order val="1"/>
          <c:tx>
            <c:strRef>
              <c:f>'[2017515104028192412320FRLD117.xlsx]FRLD117'!$D$22</c:f>
              <c:strCache>
                <c:ptCount val="1"/>
                <c:pt idx="0">
                  <c:v>2030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'[2017515104028192412320FRLD117.xlsx]FRLD117'!$B$23:$B$26</c:f>
              <c:strCache>
                <c:ptCount val="4"/>
                <c:pt idx="0">
                  <c:v>0-19</c:v>
                </c:pt>
                <c:pt idx="1">
                  <c:v>20-49</c:v>
                </c:pt>
                <c:pt idx="2">
                  <c:v>50-69</c:v>
                </c:pt>
                <c:pt idx="3">
                  <c:v>70+</c:v>
                </c:pt>
              </c:strCache>
            </c:strRef>
          </c:cat>
          <c:val>
            <c:numRef>
              <c:f>'[2017515104028192412320FRLD117.xlsx]FRLD117'!$D$23:$D$26</c:f>
              <c:numCache>
                <c:formatCode>General</c:formatCode>
                <c:ptCount val="4"/>
                <c:pt idx="0">
                  <c:v>0.21415019828568102</c:v>
                </c:pt>
                <c:pt idx="1">
                  <c:v>0.3531962654118273</c:v>
                </c:pt>
                <c:pt idx="2">
                  <c:v>0.24817053399955105</c:v>
                </c:pt>
                <c:pt idx="3">
                  <c:v>0.18447635121091444</c:v>
                </c:pt>
              </c:numCache>
            </c:numRef>
          </c:val>
          <c:extLst>
            <c:ext xmlns:c16="http://schemas.microsoft.com/office/drawing/2014/chart" uri="{C3380CC4-5D6E-409C-BE32-E72D297353CC}">
              <c16:uniqueId val="{00000001-15D9-48E7-A0B4-271FB2246ED3}"/>
            </c:ext>
          </c:extLst>
        </c:ser>
        <c:ser>
          <c:idx val="2"/>
          <c:order val="2"/>
          <c:tx>
            <c:strRef>
              <c:f>'[2017515104028192412320FRLD117.xlsx]FRLD117'!$E$22</c:f>
              <c:strCache>
                <c:ptCount val="1"/>
                <c:pt idx="0">
                  <c:v>2045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'[2017515104028192412320FRLD117.xlsx]FRLD117'!$B$23:$B$26</c:f>
              <c:strCache>
                <c:ptCount val="4"/>
                <c:pt idx="0">
                  <c:v>0-19</c:v>
                </c:pt>
                <c:pt idx="1">
                  <c:v>20-49</c:v>
                </c:pt>
                <c:pt idx="2">
                  <c:v>50-69</c:v>
                </c:pt>
                <c:pt idx="3">
                  <c:v>70+</c:v>
                </c:pt>
              </c:strCache>
            </c:strRef>
          </c:cat>
          <c:val>
            <c:numRef>
              <c:f>'[2017515104028192412320FRLD117.xlsx]FRLD117'!$E$23:$E$26</c:f>
              <c:numCache>
                <c:formatCode>General</c:formatCode>
                <c:ptCount val="4"/>
                <c:pt idx="0">
                  <c:v>0.21851823155784661</c:v>
                </c:pt>
                <c:pt idx="1">
                  <c:v>0.35179595557629001</c:v>
                </c:pt>
                <c:pt idx="2">
                  <c:v>0.21842591569913603</c:v>
                </c:pt>
                <c:pt idx="3">
                  <c:v>0.21126154566420435</c:v>
                </c:pt>
              </c:numCache>
            </c:numRef>
          </c:val>
          <c:extLst>
            <c:ext xmlns:c16="http://schemas.microsoft.com/office/drawing/2014/chart" uri="{C3380CC4-5D6E-409C-BE32-E72D297353CC}">
              <c16:uniqueId val="{00000002-15D9-48E7-A0B4-271FB2246ED3}"/>
            </c:ext>
          </c:extLst>
        </c:ser>
        <c:dLbls>
          <c:showLegendKey val="0"/>
          <c:showVal val="0"/>
          <c:showCatName val="0"/>
          <c:showSerName val="0"/>
          <c:showPercent val="0"/>
          <c:showBubbleSize val="0"/>
        </c:dLbls>
        <c:gapWidth val="100"/>
        <c:overlap val="-24"/>
        <c:axId val="447876656"/>
        <c:axId val="447877048"/>
      </c:barChart>
      <c:catAx>
        <c:axId val="44787665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da-DK" sz="1600"/>
                  <a:t>Alder</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a-DK"/>
          </a:p>
        </c:txPr>
        <c:crossAx val="447877048"/>
        <c:crosses val="autoZero"/>
        <c:auto val="1"/>
        <c:lblAlgn val="ctr"/>
        <c:lblOffset val="100"/>
        <c:noMultiLvlLbl val="0"/>
      </c:catAx>
      <c:valAx>
        <c:axId val="447877048"/>
        <c:scaling>
          <c:orientation val="minMax"/>
        </c:scaling>
        <c:delete val="1"/>
        <c:axPos val="l"/>
        <c:numFmt formatCode="General" sourceLinked="1"/>
        <c:majorTickMark val="none"/>
        <c:minorTickMark val="none"/>
        <c:tickLblPos val="nextTo"/>
        <c:crossAx val="4478766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77784188913267E-2"/>
          <c:y val="2.0611784206813987E-2"/>
          <c:w val="0.86343598955014389"/>
          <c:h val="0.77123843269689585"/>
        </c:manualLayout>
      </c:layout>
      <c:barChart>
        <c:barDir val="col"/>
        <c:grouping val="clustered"/>
        <c:varyColors val="0"/>
        <c:ser>
          <c:idx val="1"/>
          <c:order val="1"/>
          <c:tx>
            <c:strRef>
              <c:f>'[ekspoart.xlsx]Ark2'!$A$8</c:f>
              <c:strCache>
                <c:ptCount val="1"/>
                <c:pt idx="0">
                  <c:v>Eksportandel </c:v>
                </c:pt>
              </c:strCache>
            </c:strRef>
          </c:tx>
          <c:spPr>
            <a:solidFill>
              <a:srgbClr val="E7BC4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'[ekspoart.xlsx]Ark2'!$B$7:$U$7</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'[ekspoart.xlsx]Ark2'!$B$8:$U$8</c:f>
              <c:numCache>
                <c:formatCode>0%</c:formatCode>
                <c:ptCount val="20"/>
                <c:pt idx="0">
                  <c:v>0.22313512168641997</c:v>
                </c:pt>
                <c:pt idx="1">
                  <c:v>0.22998985170393166</c:v>
                </c:pt>
                <c:pt idx="2">
                  <c:v>0.22703316009076935</c:v>
                </c:pt>
                <c:pt idx="3">
                  <c:v>0.23233738413587957</c:v>
                </c:pt>
                <c:pt idx="4">
                  <c:v>0.23931076087776185</c:v>
                </c:pt>
                <c:pt idx="5">
                  <c:v>0.23782619538848709</c:v>
                </c:pt>
                <c:pt idx="6">
                  <c:v>0.2458310407126115</c:v>
                </c:pt>
                <c:pt idx="7">
                  <c:v>0.23122642736376642</c:v>
                </c:pt>
                <c:pt idx="8">
                  <c:v>0.22906066368573436</c:v>
                </c:pt>
                <c:pt idx="9">
                  <c:v>0.23390684352718927</c:v>
                </c:pt>
                <c:pt idx="10">
                  <c:v>0.24579449266045217</c:v>
                </c:pt>
                <c:pt idx="11">
                  <c:v>0.24068378192714104</c:v>
                </c:pt>
                <c:pt idx="12">
                  <c:v>0.24602188260871038</c:v>
                </c:pt>
                <c:pt idx="13">
                  <c:v>0.22501605547028922</c:v>
                </c:pt>
                <c:pt idx="14">
                  <c:v>0.24753439668817728</c:v>
                </c:pt>
                <c:pt idx="15">
                  <c:v>0.25045745968851468</c:v>
                </c:pt>
                <c:pt idx="16">
                  <c:v>0.25065122722361782</c:v>
                </c:pt>
                <c:pt idx="17">
                  <c:v>0.25553445318060902</c:v>
                </c:pt>
                <c:pt idx="18">
                  <c:v>0.26072989489280618</c:v>
                </c:pt>
                <c:pt idx="19">
                  <c:v>0.26884345924897463</c:v>
                </c:pt>
              </c:numCache>
            </c:numRef>
          </c:val>
          <c:extLst>
            <c:ext xmlns:c16="http://schemas.microsoft.com/office/drawing/2014/chart" uri="{C3380CC4-5D6E-409C-BE32-E72D297353CC}">
              <c16:uniqueId val="{00000000-F96B-4512-A7BD-7D317B4316E0}"/>
            </c:ext>
          </c:extLst>
        </c:ser>
        <c:dLbls>
          <c:showLegendKey val="0"/>
          <c:showVal val="0"/>
          <c:showCatName val="0"/>
          <c:showSerName val="0"/>
          <c:showPercent val="0"/>
          <c:showBubbleSize val="0"/>
        </c:dLbls>
        <c:gapWidth val="93"/>
        <c:axId val="447879008"/>
        <c:axId val="447878616"/>
      </c:barChart>
      <c:lineChart>
        <c:grouping val="standard"/>
        <c:varyColors val="0"/>
        <c:ser>
          <c:idx val="0"/>
          <c:order val="0"/>
          <c:tx>
            <c:strRef>
              <c:f>'[ekspoart.xlsx]Ark2'!$A$9</c:f>
              <c:strCache>
                <c:ptCount val="1"/>
                <c:pt idx="0">
                  <c:v>Eksport i mio. kr</c:v>
                </c:pt>
              </c:strCache>
            </c:strRef>
          </c:tx>
          <c:spPr>
            <a:ln w="28575" cap="rnd">
              <a:solidFill>
                <a:srgbClr val="54687C"/>
              </a:solidFill>
              <a:round/>
            </a:ln>
            <a:effectLst/>
          </c:spPr>
          <c:marker>
            <c:symbol val="none"/>
          </c:marker>
          <c:cat>
            <c:numRef>
              <c:f>'[ekspoart.xlsx]Ark2'!$B$7:$U$7</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'[ekspoart.xlsx]Ark2'!$B$5:$U$5</c:f>
              <c:numCache>
                <c:formatCode>#,##0</c:formatCode>
                <c:ptCount val="20"/>
                <c:pt idx="0">
                  <c:v>39461</c:v>
                </c:pt>
                <c:pt idx="1">
                  <c:v>42153</c:v>
                </c:pt>
                <c:pt idx="2">
                  <c:v>43421</c:v>
                </c:pt>
                <c:pt idx="3">
                  <c:v>45770</c:v>
                </c:pt>
                <c:pt idx="4">
                  <c:v>50776</c:v>
                </c:pt>
                <c:pt idx="5">
                  <c:v>52449</c:v>
                </c:pt>
                <c:pt idx="6">
                  <c:v>56741</c:v>
                </c:pt>
                <c:pt idx="7">
                  <c:v>53337</c:v>
                </c:pt>
                <c:pt idx="8">
                  <c:v>53482</c:v>
                </c:pt>
                <c:pt idx="9">
                  <c:v>57575</c:v>
                </c:pt>
                <c:pt idx="10">
                  <c:v>66526</c:v>
                </c:pt>
                <c:pt idx="11">
                  <c:v>69722</c:v>
                </c:pt>
                <c:pt idx="12">
                  <c:v>72651</c:v>
                </c:pt>
                <c:pt idx="13">
                  <c:v>62016</c:v>
                </c:pt>
                <c:pt idx="14">
                  <c:v>69122</c:v>
                </c:pt>
                <c:pt idx="15">
                  <c:v>72817</c:v>
                </c:pt>
                <c:pt idx="16">
                  <c:v>75631</c:v>
                </c:pt>
                <c:pt idx="17">
                  <c:v>77903</c:v>
                </c:pt>
                <c:pt idx="18">
                  <c:v>80595</c:v>
                </c:pt>
                <c:pt idx="19">
                  <c:v>84230</c:v>
                </c:pt>
              </c:numCache>
            </c:numRef>
          </c:val>
          <c:smooth val="0"/>
          <c:extLst>
            <c:ext xmlns:c16="http://schemas.microsoft.com/office/drawing/2014/chart" uri="{C3380CC4-5D6E-409C-BE32-E72D297353CC}">
              <c16:uniqueId val="{00000001-F96B-4512-A7BD-7D317B4316E0}"/>
            </c:ext>
          </c:extLst>
        </c:ser>
        <c:dLbls>
          <c:showLegendKey val="0"/>
          <c:showVal val="0"/>
          <c:showCatName val="0"/>
          <c:showSerName val="0"/>
          <c:showPercent val="0"/>
          <c:showBubbleSize val="0"/>
        </c:dLbls>
        <c:marker val="1"/>
        <c:smooth val="0"/>
        <c:axId val="447877832"/>
        <c:axId val="447878224"/>
      </c:lineChart>
      <c:catAx>
        <c:axId val="44787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crossAx val="447878224"/>
        <c:crosses val="autoZero"/>
        <c:auto val="1"/>
        <c:lblAlgn val="ctr"/>
        <c:lblOffset val="100"/>
        <c:noMultiLvlLbl val="0"/>
      </c:catAx>
      <c:valAx>
        <c:axId val="447878224"/>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a-DK"/>
          </a:p>
        </c:txPr>
        <c:crossAx val="447877832"/>
        <c:crosses val="autoZero"/>
        <c:crossBetween val="between"/>
      </c:valAx>
      <c:valAx>
        <c:axId val="447878616"/>
        <c:scaling>
          <c:orientation val="minMax"/>
          <c:min val="0.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a-DK"/>
          </a:p>
        </c:txPr>
        <c:crossAx val="447879008"/>
        <c:crosses val="max"/>
        <c:crossBetween val="between"/>
      </c:valAx>
      <c:catAx>
        <c:axId val="447879008"/>
        <c:scaling>
          <c:orientation val="minMax"/>
        </c:scaling>
        <c:delete val="1"/>
        <c:axPos val="b"/>
        <c:numFmt formatCode="General" sourceLinked="1"/>
        <c:majorTickMark val="out"/>
        <c:minorTickMark val="none"/>
        <c:tickLblPos val="nextTo"/>
        <c:crossAx val="447878616"/>
        <c:crosses val="autoZero"/>
        <c:auto val="1"/>
        <c:lblAlgn val="ctr"/>
        <c:lblOffset val="100"/>
        <c:noMultiLvlLbl val="0"/>
      </c:catAx>
      <c:spPr>
        <a:noFill/>
        <a:ln>
          <a:noFill/>
        </a:ln>
        <a:effectLst/>
      </c:spPr>
    </c:plotArea>
    <c:legend>
      <c:legendPos val="r"/>
      <c:layout>
        <c:manualLayout>
          <c:xMode val="edge"/>
          <c:yMode val="edge"/>
          <c:x val="0.19144488758147515"/>
          <c:y val="0.90788429671248394"/>
          <c:w val="0.63363707741660502"/>
          <c:h val="9.194447755866232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a-DK" dirty="0"/>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D72A38B-F9FA-4036-A084-652409E98F08}" type="datetimeFigureOut">
              <a:rPr lang="da-DK" smtClean="0"/>
              <a:t>15-05-2017</a:t>
            </a:fld>
            <a:endParaRPr lang="da-DK"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a-DK" dirty="0"/>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Tillykke med det nye center for regional dynamik og ulighed. Jeg</a:t>
            </a:r>
            <a:r>
              <a:rPr lang="da-DK" baseline="0" dirty="0" smtClean="0"/>
              <a:t> kan godt lide udtrykket regional dynamik. Noget, vi gerne vi have, noget der peger fremad. Forskerne må fortælle os mere om hvad det rummer, men vi kommer nok ikke uden om de grundlæggende tendenser i samfundet, hvoraf de vigtigste vedrører demografi, globalisering og klimaforandringer. Dynamik, som udfordrer og giver nye muligheder. Det er anderledes med ”ulighed”. Nogle former for ulighed, som fx. i sundhedsvæsenet, skal bekæmpes med alle midler, mens andre måske kan opfattes som en mere naturlig del af et samfund hvor økonomien bygger på markedskræfterne. Også det glæder vi os til at lære mere om fra forskningen.</a:t>
            </a:r>
          </a:p>
          <a:p>
            <a:endParaRPr lang="da-DK" baseline="0" dirty="0" smtClean="0"/>
          </a:p>
          <a:p>
            <a:r>
              <a:rPr lang="da-DK" dirty="0" smtClean="0"/>
              <a:t>Forklaring til billedet:</a:t>
            </a:r>
          </a:p>
          <a:p>
            <a:r>
              <a:rPr lang="da-DK" dirty="0" smtClean="0"/>
              <a:t>Regional dynamik er de</a:t>
            </a:r>
            <a:r>
              <a:rPr lang="da-DK" baseline="0" dirty="0" smtClean="0"/>
              <a:t> usynlige kræfter, ligesom strømme og vind, der fører i bestemte retninger, nogle gange modsat rettede. Ulighed er de synlige forskelle, som fx små og store både, der skal manøvreres forskelligt for at nå samme sted hen. Politik er så vores forsøg på at styre samfundet i en bestemt retning. Det er let at blive enige om, at ulighed i sundhed er urimeligt, mens det nok er mere svært – også for politikere at vurdere – forskellige beslutningers betydning for regional ulighed, eksempelvis kommunalreformen. Nævner det bare, sikkert også et emne, det nye center vil trænge dybere ind i.</a:t>
            </a:r>
          </a:p>
          <a:p>
            <a:endParaRPr lang="da-DK" baseline="0" dirty="0" smtClean="0"/>
          </a:p>
          <a:p>
            <a:pPr defTabSz="947684">
              <a:defRPr/>
            </a:pPr>
            <a:r>
              <a:rPr lang="da-DK" dirty="0" smtClean="0"/>
              <a:t>Vi</a:t>
            </a:r>
            <a:r>
              <a:rPr lang="da-DK" baseline="0" dirty="0" smtClean="0"/>
              <a:t> bruger ikke gerne udtrykket ”udkantsregion”, men i dag, hvor det handler om ulighed, er vi nødt til at holde fast i at Nordjylland stadig på en række parametre er bagud, som er med til at fastholde ulighed på en række områder. Politisk er det derfor en ambition at kæmpe for ”regional ligestilling”, eksempelvis en rimelig andel af statslige investeringer i infrastruktur og at vi får lov til at uddanne så mange læger, som vi har brug for, mv. Og vi hilser også udflytningen af statslige arbejdspladser velkommen.</a:t>
            </a:r>
            <a:endParaRPr lang="da-DK" dirty="0" smtClean="0"/>
          </a:p>
          <a:p>
            <a:endParaRPr lang="da-DK" baseline="0" dirty="0" smtClean="0"/>
          </a:p>
          <a:p>
            <a:r>
              <a:rPr lang="da-DK" baseline="0" dirty="0" smtClean="0"/>
              <a:t>I Regionsrådet og Vækstforum har vi taget udgangspunkt i de store udfordringer, megatrends, i arbejdet med den regionale vækst- og udviklingsstrategi (de tre næste slides)</a:t>
            </a:r>
            <a:endParaRPr lang="da-DK" dirty="0"/>
          </a:p>
        </p:txBody>
      </p:sp>
      <p:sp>
        <p:nvSpPr>
          <p:cNvPr id="4" name="Pladsholder til slidenummer 3"/>
          <p:cNvSpPr>
            <a:spLocks noGrp="1"/>
          </p:cNvSpPr>
          <p:nvPr>
            <p:ph type="sldNum" sz="quarter" idx="10"/>
          </p:nvPr>
        </p:nvSpPr>
        <p:spPr/>
        <p:txBody>
          <a:bodyPr/>
          <a:lstStyle/>
          <a:p>
            <a:fld id="{8B1A8122-8FC9-4EF3-8DF1-D4F4F4074943}" type="slidenum">
              <a:rPr lang="da-DK" smtClean="0"/>
              <a:pPr/>
              <a:t>1</a:t>
            </a:fld>
            <a:endParaRPr lang="da-DK"/>
          </a:p>
        </p:txBody>
      </p:sp>
    </p:spTree>
    <p:extLst>
      <p:ext uri="{BB962C8B-B14F-4D97-AF65-F5344CB8AC3E}">
        <p14:creationId xmlns:p14="http://schemas.microsoft.com/office/powerpoint/2010/main" val="189620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684">
              <a:defRPr/>
            </a:pPr>
            <a:r>
              <a:rPr lang="da-DK" baseline="0" dirty="0" smtClean="0"/>
              <a:t>Tilbage til erhvervspolitikken. I Vækstforum er vi optaget af at få mest muligt ud af de midler, vi har til rådighed. I perioden 2014-20 har vi rundt regnet 1 mia. kr., som Vækstforum investerer i mange forskellige programmer og projekter, som alle sammen skal fremme vækst og udvikling i det nordjyske erhvervsliv. Vi har identificeret en række brancher, som vi kalder for regionale styrkepositioner og som er kendetegnet af en relativt stor beskæftigelse og/eller eksistensen af betydelig forskning og innovation til gavn for virksomhederne. (Evt. vise </a:t>
            </a:r>
            <a:r>
              <a:rPr lang="da-DK" baseline="0" dirty="0" err="1" smtClean="0"/>
              <a:t>VF’s</a:t>
            </a:r>
            <a:r>
              <a:rPr lang="da-DK" baseline="0" dirty="0" smtClean="0"/>
              <a:t> årsrapport 2016). </a:t>
            </a:r>
          </a:p>
          <a:p>
            <a:pPr defTabSz="947684">
              <a:defRPr/>
            </a:pPr>
            <a:endParaRPr lang="da-DK" baseline="0" dirty="0" smtClean="0"/>
          </a:p>
          <a:p>
            <a:pPr defTabSz="947684">
              <a:defRPr/>
            </a:pPr>
            <a:r>
              <a:rPr lang="da-DK" baseline="0" dirty="0" smtClean="0"/>
              <a:t>Særligt gjort med støtte til klyngeorganisationer, fx House of Energy og Brains Business på IKT-området.</a:t>
            </a:r>
          </a:p>
          <a:p>
            <a:pPr defTabSz="947684">
              <a:defRPr/>
            </a:pPr>
            <a:endParaRPr lang="da-DK" dirty="0" smtClean="0"/>
          </a:p>
          <a:p>
            <a:pPr defTabSz="947684">
              <a:defRPr/>
            </a:pPr>
            <a:r>
              <a:rPr lang="da-DK" i="0" baseline="0" dirty="0" smtClean="0"/>
              <a:t>Afslutningsvis: vi vil gerne vide mere om de regionale dynamikker - hvilke understrømme der spiller ind på vore muligheder for at fremme vækst og udvikling i hele regionen. Og vi vil også samtidig fortsat arbejde for at afdække ulighed i DK og internt i Region Nordjylland, så vore indsatser, særligt på sundhedsområdet, kan tilrettelægges bedst muligt. Det glæder mig, at vi med det nye center har fået en ny samarbejdspart i løsningen af disse opgaver. Endnu engang hjerteligt tillykke med det nye center.</a:t>
            </a:r>
            <a:endParaRPr lang="da-DK" i="0" dirty="0" smtClean="0"/>
          </a:p>
          <a:p>
            <a:pPr defTabSz="947684">
              <a:defRPr/>
            </a:pPr>
            <a:endParaRPr lang="da-DK" dirty="0" smtClean="0"/>
          </a:p>
          <a:p>
            <a:pPr defTabSz="947684">
              <a:defRPr/>
            </a:pPr>
            <a:endParaRPr lang="da-DK" dirty="0" smtClean="0"/>
          </a:p>
          <a:p>
            <a:pPr defTabSz="947684">
              <a:defRPr/>
            </a:pPr>
            <a:r>
              <a:rPr lang="da-DK" dirty="0" smtClean="0"/>
              <a:t>FACTS</a:t>
            </a:r>
          </a:p>
          <a:p>
            <a:pPr defTabSz="947684">
              <a:defRPr/>
            </a:pPr>
            <a:r>
              <a:rPr lang="da-DK" dirty="0" smtClean="0"/>
              <a:t>Kortet viser nogle nordjyske styrkepositioner med stort vækstpotentiale hvor virksomheder, </a:t>
            </a:r>
            <a:r>
              <a:rPr lang="da-DK" dirty="0" err="1" smtClean="0"/>
              <a:t>vindensinstitutioner</a:t>
            </a:r>
            <a:r>
              <a:rPr lang="da-DK" baseline="0" dirty="0" smtClean="0"/>
              <a:t> og offentlige myndigheder samarbejder om innovation og udvikling,</a:t>
            </a:r>
          </a:p>
          <a:p>
            <a:pPr defTabSz="947684">
              <a:defRPr/>
            </a:pPr>
            <a:endParaRPr lang="da-DK" baseline="0" dirty="0" smtClean="0"/>
          </a:p>
          <a:p>
            <a:pPr defTabSz="947684">
              <a:defRPr/>
            </a:pPr>
            <a:r>
              <a:rPr lang="da-DK" dirty="0" smtClean="0"/>
              <a:t>-   Maritime erhverv (vækstområde). Det gælder både ift. beskæftigelse og værdiskabelse. Nordjylland er specialiseret i maritimt udstyr, reparation, og ny- og ombygning af skibe.</a:t>
            </a:r>
          </a:p>
          <a:p>
            <a:pPr marL="177691" indent="-177691" defTabSz="947684">
              <a:buFontTx/>
              <a:buChar char="-"/>
              <a:defRPr/>
            </a:pPr>
            <a:r>
              <a:rPr lang="da-DK" dirty="0" smtClean="0"/>
              <a:t>Energiområdet (vækstområde). Det gælder inden for energiudstyr (vind, pumper m.m.) samt styrkeposition inden for forskning i vedvarende energi og teknologier.</a:t>
            </a:r>
          </a:p>
          <a:p>
            <a:pPr marL="177691" indent="-177691" defTabSz="947684">
              <a:buFontTx/>
              <a:buChar char="-"/>
              <a:defRPr/>
            </a:pPr>
            <a:r>
              <a:rPr lang="da-DK" dirty="0" smtClean="0"/>
              <a:t>Fødevarer (traditionelt styrkeområde). Stærk koncentration og position nationalt og internationalt med basis for vækst og yderligere udvikling, ikke mindst i yderområder. </a:t>
            </a:r>
          </a:p>
          <a:p>
            <a:pPr marL="177691" indent="-177691" defTabSz="947684">
              <a:buFontTx/>
              <a:buChar char="-"/>
              <a:defRPr/>
            </a:pPr>
            <a:r>
              <a:rPr lang="da-DK" dirty="0" smtClean="0"/>
              <a:t>Turisme (traditionelt styrkeområde). Vigtigt i forhold til landsdelens attraktivitet og arbejdspladser i yderområder, samt i forhold til det nationale Selskab for Kyst- og Naturturisme.</a:t>
            </a:r>
          </a:p>
          <a:p>
            <a:pPr marL="177691" indent="-177691" defTabSz="947684">
              <a:buFontTx/>
              <a:buChar char="-"/>
              <a:defRPr/>
            </a:pPr>
            <a:r>
              <a:rPr lang="da-DK" dirty="0" smtClean="0"/>
              <a:t>Sundhed &amp; </a:t>
            </a:r>
            <a:r>
              <a:rPr lang="da-DK" dirty="0" err="1" smtClean="0"/>
              <a:t>medico</a:t>
            </a:r>
            <a:r>
              <a:rPr lang="da-DK" dirty="0" smtClean="0"/>
              <a:t> (vækstområde). Stærk position på forskning og udvikling. Dertil kommer forventelig fremtidig øget efterspørgsel drevet af bl.a. aldrende befolkning.</a:t>
            </a:r>
          </a:p>
          <a:p>
            <a:pPr marL="177691" indent="-177691" defTabSz="947684">
              <a:buFontTx/>
              <a:buChar char="-"/>
              <a:defRPr/>
            </a:pPr>
            <a:r>
              <a:rPr lang="da-DK" dirty="0" smtClean="0"/>
              <a:t>IKT (vækstområde). Omfatter informations- og kommunikationsteknologi, samt IT-service. </a:t>
            </a:r>
          </a:p>
          <a:p>
            <a:pPr marL="177691" indent="-177691" defTabSz="947684">
              <a:buFontTx/>
              <a:buChar char="-"/>
              <a:defRPr/>
            </a:pPr>
            <a:endParaRPr lang="da-DK" dirty="0" smtClean="0"/>
          </a:p>
          <a:p>
            <a:pPr defTabSz="947684">
              <a:defRPr/>
            </a:pPr>
            <a:r>
              <a:rPr lang="da-DK" dirty="0" smtClean="0"/>
              <a:t>En anden vinkel</a:t>
            </a:r>
            <a:r>
              <a:rPr lang="da-DK" baseline="0" dirty="0" smtClean="0"/>
              <a:t> på vore styrkepositioner:</a:t>
            </a:r>
          </a:p>
          <a:p>
            <a:pPr defTabSz="947684">
              <a:defRPr/>
            </a:pPr>
            <a:endParaRPr lang="da-DK" dirty="0" smtClean="0"/>
          </a:p>
          <a:p>
            <a:r>
              <a:rPr lang="da-DK" dirty="0"/>
              <a:t>”Grøn omstilling” har været på </a:t>
            </a:r>
            <a:r>
              <a:rPr lang="da-DK" dirty="0" err="1"/>
              <a:t>VFs</a:t>
            </a:r>
            <a:r>
              <a:rPr lang="da-DK" dirty="0"/>
              <a:t> dagsorden siden starten i 2007 efter lukning af de store værfter i regionen lukkede, fx Danyard i Frederikshavn. Et godt eksempel på en virksomhed der baserer sin forretning på grøn omstilling er </a:t>
            </a:r>
            <a:r>
              <a:rPr lang="da-DK" dirty="0" smtClean="0"/>
              <a:t>Green Instruments i Brønderslev. En virksomhed som</a:t>
            </a:r>
            <a:r>
              <a:rPr lang="da-DK" baseline="0" dirty="0" smtClean="0"/>
              <a:t> </a:t>
            </a:r>
            <a:r>
              <a:rPr lang="da-DK" dirty="0"/>
              <a:t>producerer måleudstyr, der sikrer, at skibe ikke udleder for mange miljøskadelige udstødningsgasser</a:t>
            </a:r>
            <a:endParaRPr lang="da-DK" dirty="0" smtClean="0"/>
          </a:p>
          <a:p>
            <a:pPr defTabSz="947684">
              <a:defRPr/>
            </a:pPr>
            <a:endParaRPr lang="da-DK" dirty="0"/>
          </a:p>
          <a:p>
            <a:r>
              <a:rPr lang="da-DK" dirty="0"/>
              <a:t>Denne styrkeposition inden for grønne løsninger vedrører især skibsfart og vindmølleindustri, hvor mange nordjyske virksomheder er underleverandører. Det er faktisk sådan, at nordjyske metalvirksomheder er tre gange så ”grønne” som metalindustrien i resten af landet.</a:t>
            </a:r>
          </a:p>
          <a:p>
            <a:endParaRPr lang="da-DK" dirty="0"/>
          </a:p>
          <a:p>
            <a:r>
              <a:rPr lang="da-DK" b="0" dirty="0" smtClean="0"/>
              <a:t>FACTS</a:t>
            </a:r>
          </a:p>
          <a:p>
            <a:r>
              <a:rPr lang="da-DK" b="0" dirty="0" smtClean="0"/>
              <a:t>I alt har vi 7.600 job i regionens grønne virksomheder, de omsætter for 21,3 milliarder kroner årligt, hvoraf de 6,5 milliarder er eksportindtægter. </a:t>
            </a:r>
            <a:r>
              <a:rPr lang="da-DK" dirty="0"/>
              <a:t>Nordjylland har den største stigning i antal grønne job det seneste år, nemlig 24 % og vi står for 12 pct. af omsætningen på hele det grønne område i DK. </a:t>
            </a:r>
          </a:p>
        </p:txBody>
      </p:sp>
      <p:sp>
        <p:nvSpPr>
          <p:cNvPr id="4" name="Pladsholder til slide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352000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100" cap="all" dirty="0"/>
          </a:p>
          <a:p>
            <a:endParaRPr lang="da-DK" b="1" cap="all" dirty="0"/>
          </a:p>
          <a:p>
            <a:endParaRPr lang="da-DK" b="1" cap="all" dirty="0"/>
          </a:p>
          <a:p>
            <a:r>
              <a:rPr lang="da-DK" b="1" cap="all" dirty="0"/>
              <a:t>FACTS</a:t>
            </a:r>
          </a:p>
          <a:p>
            <a:r>
              <a:rPr lang="da-DK" b="1" cap="all" dirty="0"/>
              <a:t>FREMSKRIVNINGEN KAN ÆNDRE SIG</a:t>
            </a:r>
          </a:p>
          <a:p>
            <a:r>
              <a:rPr lang="da-DK" dirty="0"/>
              <a:t>Befolkningsfremskrivningen er en teknisk beregning af udviklingen i fremtiden, der i høj grad er baseret på forudsætninger om tidligere års dødsfald, fødsler, ind- og udvandringer samt til- og fraflytninger mellem landsdele og kommuner. Fremskrivningen er derfor ikke en forudsigelse af, hvordan befolkningen faktisk vil se ud i fremtiden. Grundlaget for fremskrivningen vil ændre sig fra år til år og beslutninger og hændelser i ind- og udland kan ændre resultatet både på nationalt, landsdels og kommunalt niveau.</a:t>
            </a:r>
          </a:p>
          <a:p>
            <a:pPr defTabSz="947684">
              <a:defRPr/>
            </a:pPr>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170910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i="1" dirty="0"/>
              <a:t>Note: Eksportandelen angiver andelen af produktionen som eksporteres ud af landet og er inkl. </a:t>
            </a:r>
            <a:r>
              <a:rPr lang="da-DK" i="1" dirty="0" err="1"/>
              <a:t>re-eksport</a:t>
            </a:r>
            <a:r>
              <a:rPr lang="da-DK" i="1" dirty="0"/>
              <a:t>.</a:t>
            </a:r>
          </a:p>
          <a:p>
            <a:endParaRPr lang="da-DK" dirty="0"/>
          </a:p>
          <a:p>
            <a:r>
              <a:rPr lang="da-DK" dirty="0"/>
              <a:t>Konsekvenserne af stigende globalisering for Nordjylland viser sig naturligvis ikke kun i forhold til en stigende samhandel, men også på en række andre områder, som f.eks. stigende brug af udenlandsk arbejdskraft, flere udenlandske studenter, øgede udenlandske investeringer mv.      </a:t>
            </a:r>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72077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smtClean="0"/>
              <a:t>Fra </a:t>
            </a:r>
            <a:r>
              <a:rPr lang="da-DK" baseline="0" dirty="0" smtClean="0"/>
              <a:t>DR’s serie om ulighed i sundhed:</a:t>
            </a:r>
          </a:p>
          <a:p>
            <a:r>
              <a:rPr lang="da-DK" baseline="0" dirty="0" smtClean="0"/>
              <a:t>Kendt viden, som kunne være hentet i andre storbyer i Danmark. I Aalborg er det så markant, fordi to boligområder med så store forskelle i livsbetingelser ligger så tæt geografisk. ”Man mister 13 år af sit liv, hvis man bor det forkerte sted”. Aalborg Øst er på mange måder et dejligt område, men altså kendetegnet af beboere med dårligt helbred, etc. (</a:t>
            </a:r>
            <a:r>
              <a:rPr lang="da-DK" baseline="0" dirty="0" err="1" smtClean="0"/>
              <a:t>jf</a:t>
            </a:r>
            <a:r>
              <a:rPr lang="da-DK" baseline="0" dirty="0" smtClean="0"/>
              <a:t> info på slides). Vi skal have præcist kendskab til borgernes ulige betingelser og behandle dem forskelligt for at fremme lighed i sundhed.</a:t>
            </a:r>
          </a:p>
          <a:p>
            <a:endParaRPr lang="da-DK" baseline="0" dirty="0" smtClean="0"/>
          </a:p>
          <a:p>
            <a:endParaRPr lang="da-DK" baseline="0" dirty="0" smtClean="0"/>
          </a:p>
          <a:p>
            <a:endParaRPr lang="da-DK" baseline="0"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69753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endParaRPr lang="da-DK" baseline="0" dirty="0" smtClean="0"/>
          </a:p>
          <a:p>
            <a:pPr defTabSz="947684">
              <a:defRPr/>
            </a:pPr>
            <a:r>
              <a:rPr lang="da-DK" baseline="0" dirty="0" smtClean="0"/>
              <a:t>FACTS</a:t>
            </a:r>
          </a:p>
          <a:p>
            <a:pPr defTabSz="947684">
              <a:defRPr/>
            </a:pPr>
            <a:r>
              <a:rPr lang="da-DK" baseline="0" dirty="0" smtClean="0"/>
              <a:t>Figuren viser andelen af borgere i forhold til den samlede antal borgere i de enkelte kommuner,  som i 2015 har en psykiatrisk diagnose og/eller har modtaget medicin for en psykiatrisk lidelse. For Region Nordjylland samlet er andelen 8,3%. Som det fremgår af kortet er andelen størst  i Thisted (10,3%) og Morsø (11,9%) kommuner. Dernæst kommer Læsø med 9,5%. Eks. 10,3% af borgerne i Thisted kommune har en psykiatrisk lidelse – defineret via diagnoser og/eller medicin </a:t>
            </a:r>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21517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defRPr/>
            </a:pPr>
            <a:r>
              <a:rPr lang="da-DK" altLang="da-DK" dirty="0"/>
              <a:t>FACTS</a:t>
            </a:r>
          </a:p>
          <a:p>
            <a:pPr defTabSz="947684">
              <a:defRPr/>
            </a:pPr>
            <a:r>
              <a:rPr lang="da-DK" altLang="da-DK" dirty="0"/>
              <a:t>Erhvervsindkomst er løn samt evt. overskud af egen virksomhed. </a:t>
            </a:r>
          </a:p>
          <a:p>
            <a:pPr defTabSz="947684">
              <a:defRPr/>
            </a:pPr>
            <a:r>
              <a:rPr lang="da-DK" altLang="da-DK" dirty="0"/>
              <a:t>Gennemsnit for personer der har en erhvervsindkomst.</a:t>
            </a:r>
          </a:p>
          <a:p>
            <a:r>
              <a:rPr lang="da-DK" dirty="0"/>
              <a:t>Opgøres på bopæl.</a:t>
            </a:r>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14132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684">
              <a:defRPr/>
            </a:pPr>
            <a:r>
              <a:rPr lang="da-DK" i="0" dirty="0" smtClean="0"/>
              <a:t>Sjældent</a:t>
            </a:r>
            <a:r>
              <a:rPr lang="da-DK" i="0" baseline="0" dirty="0" smtClean="0"/>
              <a:t> lejlighed til at tale både om sundheds- og erhvervspolitik på én gang. Men positivt. Erhvervspolitikken handler om hvordan vi bedst muligt fremme vækst og udvikling, så samfundet får skatteindtægter i kassen. Indtægter, vi </a:t>
            </a:r>
            <a:r>
              <a:rPr lang="da-DK" i="0" baseline="0" dirty="0" err="1" smtClean="0"/>
              <a:t>bla</a:t>
            </a:r>
            <a:r>
              <a:rPr lang="da-DK" i="0" baseline="0" dirty="0" smtClean="0"/>
              <a:t> skal bruge på et sundhedsvæsen med stadigt stigende udgiftsniveau, </a:t>
            </a:r>
            <a:r>
              <a:rPr lang="da-DK" i="0" baseline="0" dirty="0" err="1" smtClean="0"/>
              <a:t>bla</a:t>
            </a:r>
            <a:r>
              <a:rPr lang="da-DK" i="0" baseline="0" dirty="0" smtClean="0"/>
              <a:t>. til medicin. Dertil kommer, at vi i Regionen kan gøre en særlig indsats for at fremme innovation i brancher der beskæftiger sig med sundheds- og velfærdsteknologi.</a:t>
            </a:r>
          </a:p>
          <a:p>
            <a:pPr defTabSz="947684">
              <a:defRPr/>
            </a:pPr>
            <a:endParaRPr lang="da-DK" i="0" baseline="0" dirty="0" smtClean="0"/>
          </a:p>
          <a:p>
            <a:pPr defTabSz="947684">
              <a:defRPr/>
            </a:pPr>
            <a:r>
              <a:rPr lang="da-DK" i="0" baseline="0" dirty="0" smtClean="0"/>
              <a:t>REVUS’ 3 indsatsområder præsenteres. Både direkte vækstrettede indsatser og indsatser mere rettet med betingelser for vækst, som fx infrastruktur og grundlæggende et attraktivt miljø. Så vi </a:t>
            </a:r>
            <a:r>
              <a:rPr lang="da-DK" i="0" baseline="0" dirty="0" err="1" smtClean="0"/>
              <a:t>bla</a:t>
            </a:r>
            <a:r>
              <a:rPr lang="da-DK" i="0" baseline="0" dirty="0" smtClean="0"/>
              <a:t>. kan tilrettelægge en god sundhedspolitik</a:t>
            </a:r>
            <a:endParaRPr lang="da-DK" i="0" dirty="0" smtClean="0"/>
          </a:p>
          <a:p>
            <a:pPr defTabSz="947684">
              <a:defRPr/>
            </a:pPr>
            <a:endParaRPr lang="da-DK" i="1" dirty="0" smtClean="0"/>
          </a:p>
          <a:p>
            <a:pPr defTabSz="947684">
              <a:defRPr/>
            </a:pPr>
            <a:endParaRPr lang="da-DK" i="1" dirty="0" smtClean="0"/>
          </a:p>
        </p:txBody>
      </p:sp>
      <p:sp>
        <p:nvSpPr>
          <p:cNvPr id="4" name="Pladsholder til slidenumm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98057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Vores mission er at skabe sundhedsydelser af høj kvalitet og sikre sundheden for alle borgere i regionen. Vi har som strategisk mål at tilrettelægge sikre og effektive patientforløb med mennesket i centrum. Vores løsninger skal skabes i et samspil med nordjyske kommuner, almen praksis og andre sundhedsaktører – og vi lægger vægt på at udvikle viden og evidens for indsatsen sammen med uddannelsesinstitutionerne. </a:t>
            </a:r>
            <a:endParaRPr lang="en-US" dirty="0"/>
          </a:p>
          <a:p>
            <a:r>
              <a:rPr lang="da-DK" dirty="0"/>
              <a:t> </a:t>
            </a:r>
            <a:endParaRPr lang="en-US" dirty="0"/>
          </a:p>
          <a:p>
            <a:r>
              <a:rPr lang="da-DK" dirty="0" smtClean="0"/>
              <a:t>Som vist tidligere har b</a:t>
            </a:r>
            <a:r>
              <a:rPr lang="da-DK" baseline="0" dirty="0" smtClean="0"/>
              <a:t>orgerne har forskellige behov for sundhedsvæsnet, nogle mere end andre. Strategi: behov for at behandle forskelligt for at behandle lige. Lyder banalt, men er en væsentlig ændring i hele tænkningen i sundhedsvæsenet.</a:t>
            </a:r>
            <a:endParaRPr lang="da-DK" b="1" dirty="0" smtClean="0"/>
          </a:p>
          <a:p>
            <a:endParaRPr lang="da-DK" dirty="0" smtClean="0"/>
          </a:p>
          <a:p>
            <a:endParaRPr lang="da-DK" dirty="0" smtClean="0"/>
          </a:p>
        </p:txBody>
      </p:sp>
      <p:sp>
        <p:nvSpPr>
          <p:cNvPr id="4" name="Pladsholder til slidenummer 3"/>
          <p:cNvSpPr>
            <a:spLocks noGrp="1"/>
          </p:cNvSpPr>
          <p:nvPr>
            <p:ph type="sldNum" sz="quarter" idx="10"/>
          </p:nvPr>
        </p:nvSpPr>
        <p:spPr/>
        <p:txBody>
          <a:bodyPr/>
          <a:lstStyle/>
          <a:p>
            <a:fld id="{04A091ED-32DE-4947-8B33-1E617B4302E3}" type="slidenum">
              <a:rPr lang="da-DK" smtClean="0">
                <a:solidFill>
                  <a:prstClr val="black"/>
                </a:solidFill>
              </a:rPr>
              <a:pPr/>
              <a:t>8</a:t>
            </a:fld>
            <a:endParaRPr lang="da-DK" dirty="0">
              <a:solidFill>
                <a:prstClr val="black"/>
              </a:solidFill>
            </a:endParaRPr>
          </a:p>
        </p:txBody>
      </p:sp>
    </p:spTree>
    <p:extLst>
      <p:ext uri="{BB962C8B-B14F-4D97-AF65-F5344CB8AC3E}">
        <p14:creationId xmlns:p14="http://schemas.microsoft.com/office/powerpoint/2010/main" val="83318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FACTS om tre af de nyeste og største initiativer for at hjælpe de svageste borgere:</a:t>
            </a:r>
          </a:p>
          <a:p>
            <a:endParaRPr lang="da-DK" b="1" dirty="0" smtClean="0"/>
          </a:p>
          <a:p>
            <a:r>
              <a:rPr lang="da-DK" b="1" dirty="0" smtClean="0"/>
              <a:t>Aktiv Patientstøtte</a:t>
            </a:r>
            <a:r>
              <a:rPr lang="da-DK" b="1" baseline="0" dirty="0" smtClean="0"/>
              <a:t> </a:t>
            </a:r>
            <a:r>
              <a:rPr lang="da-DK" baseline="0" dirty="0" smtClean="0"/>
              <a:t>er et nationalt projekt, som er besluttet og finansieret af Regeringen efter svensk model. Den ene procent af befolkningen, der bruger 33 % af sundhedsydelserne har brug for en særlig indsats for at få en bedre livskvalitet. Patienterne identificeres via en algoritme, der kan forudsige et forventet forbrug af sundhedsydelser, og dem i højest risiko får tilbudt en støtte-sygeplejerske, der igennem et månedlangt forløb </a:t>
            </a:r>
            <a:r>
              <a:rPr lang="da-DK" baseline="0" dirty="0" err="1" smtClean="0"/>
              <a:t>telefoncoacher</a:t>
            </a:r>
            <a:r>
              <a:rPr lang="da-DK" baseline="0" dirty="0" smtClean="0"/>
              <a:t> patienten, så han eller hun kan opnå en bedre </a:t>
            </a:r>
            <a:r>
              <a:rPr lang="da-DK" baseline="0" dirty="0" err="1" smtClean="0"/>
              <a:t>mestring</a:t>
            </a:r>
            <a:r>
              <a:rPr lang="da-DK" baseline="0" dirty="0" smtClean="0"/>
              <a:t> af sin egen sygdom. Det forventer vi os meget af. Der kører forskning på projektet, som udløber i 2019.</a:t>
            </a:r>
          </a:p>
          <a:p>
            <a:endParaRPr lang="da-DK" b="1" baseline="0" dirty="0" smtClean="0"/>
          </a:p>
          <a:p>
            <a:r>
              <a:rPr lang="da-DK" b="1" baseline="0" dirty="0" smtClean="0"/>
              <a:t>TIT-projektet</a:t>
            </a:r>
            <a:r>
              <a:rPr lang="da-DK" baseline="0" dirty="0" smtClean="0"/>
              <a:t> er et rent nordjysk projekt, hvor kommunerne og regionen sammen har søgt og fået SATS-puljemidler, der skal bruges til at opspore de ældre medicinske patienter inden de bliver rigtig dårlige. </a:t>
            </a:r>
          </a:p>
          <a:p>
            <a:endParaRPr lang="da-DK" b="1" baseline="0" dirty="0" smtClean="0"/>
          </a:p>
          <a:p>
            <a:r>
              <a:rPr lang="da-DK" b="1" baseline="0" dirty="0" smtClean="0"/>
              <a:t>Kompetencecentret </a:t>
            </a:r>
            <a:r>
              <a:rPr lang="da-DK" baseline="0" dirty="0" smtClean="0"/>
              <a:t>oprettes på Aalborg Universitetshospital efter beslutning i Regionsrådet.</a:t>
            </a:r>
          </a:p>
          <a:p>
            <a:pPr defTabSz="947684">
              <a:defRPr/>
            </a:pPr>
            <a:endParaRPr lang="da-DK" baseline="0" dirty="0" smtClean="0"/>
          </a:p>
          <a:p>
            <a:pPr defTabSz="947684">
              <a:defRPr/>
            </a:pPr>
            <a:r>
              <a:rPr lang="da-DK" b="1" baseline="0" dirty="0" smtClean="0"/>
              <a:t>Derudover: Forskning:</a:t>
            </a:r>
          </a:p>
          <a:p>
            <a:pPr defTabSz="947684">
              <a:defRPr/>
            </a:pPr>
            <a:r>
              <a:rPr lang="da-DK" dirty="0" smtClean="0"/>
              <a:t>Regionerne vil fra 2018 afsætte en fælles pulje på 10 millioner årligt til forskning i forebyggelse – forskning som oplagt involverer flere samarbejdspartnere og forskningsmiljøer. </a:t>
            </a:r>
          </a:p>
          <a:p>
            <a:pPr defTabSz="947684">
              <a:defRPr/>
            </a:pPr>
            <a:r>
              <a:rPr lang="da-DK" dirty="0" smtClean="0"/>
              <a:t>Dette kan også være</a:t>
            </a:r>
            <a:r>
              <a:rPr lang="da-DK" baseline="0" dirty="0" smtClean="0"/>
              <a:t> interessant for det nye center. Vi vil gerne samarbejde!</a:t>
            </a:r>
            <a:endParaRPr lang="da-DK" dirty="0"/>
          </a:p>
        </p:txBody>
      </p:sp>
      <p:sp>
        <p:nvSpPr>
          <p:cNvPr id="4" name="Pladsholder til slidenummer 3"/>
          <p:cNvSpPr>
            <a:spLocks noGrp="1"/>
          </p:cNvSpPr>
          <p:nvPr>
            <p:ph type="sldNum" sz="quarter" idx="10"/>
          </p:nvPr>
        </p:nvSpPr>
        <p:spPr/>
        <p:txBody>
          <a:bodyPr/>
          <a:lstStyle/>
          <a:p>
            <a:fld id="{C299DF27-CC68-42A4-B52A-9313DF77C673}" type="slidenum">
              <a:rPr lang="da-DK" smtClean="0"/>
              <a:t>9</a:t>
            </a:fld>
            <a:endParaRPr lang="da-DK"/>
          </a:p>
        </p:txBody>
      </p:sp>
    </p:spTree>
    <p:extLst>
      <p:ext uri="{BB962C8B-B14F-4D97-AF65-F5344CB8AC3E}">
        <p14:creationId xmlns:p14="http://schemas.microsoft.com/office/powerpoint/2010/main" val="2627839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sp>
        <p:nvSpPr>
          <p:cNvPr id="11" name="SecondaryColor"/>
          <p:cNvSpPr/>
          <p:nvPr userDrawn="1"/>
        </p:nvSpPr>
        <p:spPr>
          <a:xfrm>
            <a:off x="0" y="5475600"/>
            <a:ext cx="12192002" cy="1382400"/>
          </a:xfrm>
          <a:prstGeom prst="rect">
            <a:avLst/>
          </a:prstGeom>
          <a:solidFill>
            <a:srgbClr val="0028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15-05-2017</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9"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dirty="0"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dirty="0"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smtClean="0"/>
              <a:t>Klik for at redigere i master</a:t>
            </a:r>
          </a:p>
          <a:p>
            <a:pPr lvl="1"/>
            <a:r>
              <a:rPr lang="da-DK" dirty="0" smtClean="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dirty="0"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smtClean="0"/>
              <a:t>Klik for at redigere i master</a:t>
            </a:r>
          </a:p>
          <a:p>
            <a:pPr lvl="1"/>
            <a:r>
              <a:rPr lang="da-DK" dirty="0" smtClean="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sp>
        <p:nvSpPr>
          <p:cNvPr id="20"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15-05-2017</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a:t>
            </a:fld>
            <a:endParaRPr lang="da-DK" dirty="0"/>
          </a:p>
        </p:txBody>
      </p:sp>
      <p:sp>
        <p:nvSpPr>
          <p:cNvPr id="11" name="Pladsholder til billede 1"/>
          <p:cNvSpPr>
            <a:spLocks noGrp="1"/>
          </p:cNvSpPr>
          <p:nvPr>
            <p:ph type="pic" sz="quarter" idx="13" hasCustomPrompt="1"/>
          </p:nvPr>
        </p:nvSpPr>
        <p:spPr>
          <a:xfrm>
            <a:off x="0" y="0"/>
            <a:ext cx="12192000" cy="6800400"/>
          </a:xfrm>
          <a:solidFill>
            <a:schemeClr val="tx1"/>
          </a:solidFill>
        </p:spPr>
        <p:txBody>
          <a:bodyPr tIns="648000" anchor="ctr" anchorCtr="0"/>
          <a:lstStyle>
            <a:lvl1pPr marL="0" indent="0" algn="ctr">
              <a:buNone/>
              <a:defRPr sz="1800" baseline="0">
                <a:solidFill>
                  <a:schemeClr val="bg1"/>
                </a:solidFill>
              </a:defRPr>
            </a:lvl1pPr>
          </a:lstStyle>
          <a:p>
            <a:r>
              <a:rPr lang="da-DK" dirty="0" smtClean="0"/>
              <a:t>Klik på ikonet og indsæt billede</a:t>
            </a:r>
            <a:endParaRPr lang="da-DK" dirty="0"/>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smtClean="0"/>
              <a:t>.</a:t>
            </a:r>
          </a:p>
        </p:txBody>
      </p:sp>
    </p:spTree>
    <p:extLst>
      <p:ext uri="{BB962C8B-B14F-4D97-AF65-F5344CB8AC3E}">
        <p14:creationId xmlns:p14="http://schemas.microsoft.com/office/powerpoint/2010/main" val="1939768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2" name="Title"/>
          <p:cNvSpPr>
            <a:spLocks noGrp="1"/>
          </p:cNvSpPr>
          <p:nvPr>
            <p:ph type="title"/>
          </p:nvPr>
        </p:nvSpPr>
        <p:spPr>
          <a:xfrm>
            <a:off x="760939" y="356552"/>
            <a:ext cx="5973597" cy="1001762"/>
          </a:xfrm>
        </p:spPr>
        <p:txBody>
          <a:bodyPr/>
          <a:lstStyle>
            <a:lvl1pPr>
              <a:defRPr>
                <a:solidFill>
                  <a:srgbClr val="FFFFFF"/>
                </a:solidFill>
              </a:defRPr>
            </a:lvl1pPr>
          </a:lstStyle>
          <a:p>
            <a:r>
              <a:rPr lang="da-DK" dirty="0" smtClean="0"/>
              <a:t>Klik for at redigere i master</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sp>
        <p:nvSpPr>
          <p:cNvPr id="7"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25 59 35 33</a:t>
            </a:r>
            <a:endParaRPr lang="da-DK" sz="2400" dirty="0" smtClean="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runa.coxeter@rn.dk</a:t>
            </a:r>
            <a:endParaRPr lang="da-DK" sz="2400" dirty="0" smtClean="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Sekretariat for Regional Udvikling</a:t>
            </a:r>
            <a:endParaRPr lang="da-DK" sz="2400" dirty="0" smtClean="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smtClean="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nn-NO" sz="2400" smtClean="0">
                <a:solidFill>
                  <a:srgbClr val="FFFFFF"/>
                </a:solidFill>
              </a:rPr>
              <a:t>Region Nordjylland</a:t>
            </a:r>
            <a:br>
              <a:rPr lang="nn-NO" sz="2400" smtClean="0">
                <a:solidFill>
                  <a:srgbClr val="FFFFFF"/>
                </a:solidFill>
              </a:rPr>
            </a:br>
            <a:r>
              <a:rPr lang="nn-NO" sz="2400" smtClean="0">
                <a:solidFill>
                  <a:srgbClr val="FFFFFF"/>
                </a:solidFill>
              </a:rPr>
              <a:t>Sekretariat for Regional Udvikling</a:t>
            </a:r>
            <a:br>
              <a:rPr lang="nn-NO" sz="2400" smtClean="0">
                <a:solidFill>
                  <a:srgbClr val="FFFFFF"/>
                </a:solidFill>
              </a:rPr>
            </a:br>
            <a:r>
              <a:rPr lang="nn-NO" sz="2400" smtClean="0">
                <a:solidFill>
                  <a:srgbClr val="FFFFFF"/>
                </a:solidFill>
              </a:rPr>
              <a:t>runa.coxeter@rn.dk</a:t>
            </a:r>
            <a:br>
              <a:rPr lang="nn-NO" sz="2400" smtClean="0">
                <a:solidFill>
                  <a:srgbClr val="FFFFFF"/>
                </a:solidFill>
              </a:rPr>
            </a:br>
            <a:r>
              <a:rPr lang="nn-NO" sz="2400" smtClean="0">
                <a:solidFill>
                  <a:srgbClr val="FFFFFF"/>
                </a:solidFill>
              </a:rPr>
              <a:t>25 59 35 33</a:t>
            </a:r>
            <a:endParaRPr lang="da-DK" sz="2400" dirty="0" smtClean="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smtClean="0">
                <a:solidFill>
                  <a:srgbClr val="FFFFFF"/>
                </a:solidFill>
              </a:rPr>
              <a:t>Runa Ruth Coxeter</a:t>
            </a:r>
            <a:endParaRPr lang="da-DK" sz="5000" b="1" cap="all" spc="500" baseline="0" dirty="0" smtClean="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solidFill>
                  <a:srgbClr val="FFFFFF"/>
                </a:solidFill>
              </a:rPr>
              <a:t>International koordinator</a:t>
            </a:r>
            <a:endParaRPr lang="da-DK" sz="2400" dirty="0" smtClean="0">
              <a:solidFill>
                <a:srgbClr val="FFFFFF"/>
              </a:solidFill>
            </a:endParaRP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15-05-2017</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a:t>
            </a:fld>
            <a:endParaRPr lang="da-DK" dirty="0"/>
          </a:p>
        </p:txBody>
      </p:sp>
    </p:spTree>
    <p:extLst>
      <p:ext uri="{BB962C8B-B14F-4D97-AF65-F5344CB8AC3E}">
        <p14:creationId xmlns:p14="http://schemas.microsoft.com/office/powerpoint/2010/main" val="11985225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15-05-2017</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a:t>
            </a:fld>
            <a:endParaRPr lang="da-DK" dirty="0"/>
          </a:p>
        </p:txBody>
      </p:sp>
    </p:spTree>
    <p:extLst>
      <p:ext uri="{BB962C8B-B14F-4D97-AF65-F5344CB8AC3E}">
        <p14:creationId xmlns:p14="http://schemas.microsoft.com/office/powerpoint/2010/main" val="9452567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DBA21E15-D3AA-4D0A-98BB-287093331B52}" type="datetimeFigureOut">
              <a:rPr lang="da-DK" smtClean="0"/>
              <a:pPr/>
              <a:t>15-05-2017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9638B5F-A4B2-43B4-9DB0-5CBB186AB10D}" type="slidenum">
              <a:rPr lang="da-DK" smtClean="0"/>
              <a:pPr/>
              <a:t>‹#›</a:t>
            </a:fld>
            <a:endParaRPr lang="da-DK"/>
          </a:p>
        </p:txBody>
      </p:sp>
    </p:spTree>
    <p:extLst>
      <p:ext uri="{BB962C8B-B14F-4D97-AF65-F5344CB8AC3E}">
        <p14:creationId xmlns:p14="http://schemas.microsoft.com/office/powerpoint/2010/main" val="443681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F09C1ED-1BBE-4374-B47C-532EA26AAA79}" type="datetimeFigureOut">
              <a:rPr lang="da-DK" smtClean="0"/>
              <a:t>15-05-2017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8540E44-4F17-4973-9126-7570602764D7}" type="slidenum">
              <a:rPr lang="da-DK" smtClean="0"/>
              <a:t>‹#›</a:t>
            </a:fld>
            <a:endParaRPr lang="da-DK"/>
          </a:p>
        </p:txBody>
      </p:sp>
    </p:spTree>
    <p:extLst>
      <p:ext uri="{BB962C8B-B14F-4D97-AF65-F5344CB8AC3E}">
        <p14:creationId xmlns:p14="http://schemas.microsoft.com/office/powerpoint/2010/main" val="240304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F09C1ED-1BBE-4374-B47C-532EA26AAA79}" type="datetimeFigureOut">
              <a:rPr lang="da-DK" smtClean="0"/>
              <a:t>15-05-2017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8540E44-4F17-4973-9126-7570602764D7}" type="slidenum">
              <a:rPr lang="da-DK" smtClean="0"/>
              <a:t>‹#›</a:t>
            </a:fld>
            <a:endParaRPr lang="da-DK"/>
          </a:p>
        </p:txBody>
      </p:sp>
    </p:spTree>
    <p:extLst>
      <p:ext uri="{BB962C8B-B14F-4D97-AF65-F5344CB8AC3E}">
        <p14:creationId xmlns:p14="http://schemas.microsoft.com/office/powerpoint/2010/main" val="33698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sp>
        <p:nvSpPr>
          <p:cNvPr id="15"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Title"/>
          <p:cNvSpPr>
            <a:spLocks noGrp="1"/>
          </p:cNvSpPr>
          <p:nvPr>
            <p:ph type="title"/>
          </p:nvPr>
        </p:nvSpPr>
        <p:spPr/>
        <p:txBody>
          <a:bodyPr/>
          <a:lstStyle>
            <a:lvl1pPr>
              <a:defRPr>
                <a:solidFill>
                  <a:srgbClr val="FFFFFF"/>
                </a:solidFill>
              </a:defRPr>
            </a:lvl1pPr>
          </a:lstStyle>
          <a:p>
            <a:r>
              <a:rPr lang="da-DK" dirty="0"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15-05-2017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a:t>
            </a:fld>
            <a:endParaRPr lang="da-DK" dirty="0"/>
          </a:p>
        </p:txBody>
      </p:sp>
    </p:spTree>
    <p:extLst>
      <p:ext uri="{BB962C8B-B14F-4D97-AF65-F5344CB8AC3E}">
        <p14:creationId xmlns:p14="http://schemas.microsoft.com/office/powerpoint/2010/main" val="71407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sp>
        <p:nvSpPr>
          <p:cNvPr id="28"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dirty="0"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15-05-2017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a:t>
            </a:fld>
            <a:endParaRPr lang="da-DK" dirty="0"/>
          </a:p>
        </p:txBody>
      </p:sp>
    </p:spTree>
    <p:extLst>
      <p:ext uri="{BB962C8B-B14F-4D97-AF65-F5344CB8AC3E}">
        <p14:creationId xmlns:p14="http://schemas.microsoft.com/office/powerpoint/2010/main" val="3395516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1" y="0"/>
            <a:ext cx="6019035"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dirty="0"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billede 3"/>
          <p:cNvSpPr>
            <a:spLocks noGrp="1"/>
          </p:cNvSpPr>
          <p:nvPr>
            <p:ph type="pic" sz="quarter" idx="13"/>
          </p:nvPr>
        </p:nvSpPr>
        <p:spPr>
          <a:xfrm>
            <a:off x="5981700" y="0"/>
            <a:ext cx="6210299" cy="6800400"/>
          </a:xfrm>
          <a:solidFill>
            <a:schemeClr val="bg1"/>
          </a:solidFill>
        </p:spPr>
        <p:txBody>
          <a:bodyPr tIns="648000" anchor="ctr" anchorCtr="0"/>
          <a:lstStyle>
            <a:lvl1pPr marL="0" indent="0" algn="ctr">
              <a:buNone/>
              <a:defRPr sz="1800"/>
            </a:lvl1pPr>
          </a:lstStyle>
          <a:p>
            <a:r>
              <a:rPr lang="da-DK" dirty="0"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sp>
        <p:nvSpPr>
          <p:cNvPr id="13"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sp>
        <p:nvSpPr>
          <p:cNvPr id="6" name="PrimaryColor"/>
          <p:cNvSpPr/>
          <p:nvPr userDrawn="1"/>
        </p:nvSpPr>
        <p:spPr>
          <a:xfrm>
            <a:off x="-1" y="0"/>
            <a:ext cx="6019035"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dirty="0"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15-05-2017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a:t>
            </a:fld>
            <a:endParaRPr lang="da-DK" dirty="0"/>
          </a:p>
        </p:txBody>
      </p:sp>
      <p:sp>
        <p:nvSpPr>
          <p:cNvPr id="13"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0"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4B66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4B6671"/>
              </a:solidFill>
            </a:endParaRPr>
          </a:p>
        </p:txBody>
      </p:sp>
      <p:sp>
        <p:nvSpPr>
          <p:cNvPr id="20"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dirty="0"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15-05-2017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smtClean="0"/>
              <a:t>Klik på ikonet for at tilføje et billede</a:t>
            </a:r>
            <a:endParaRPr lang="da-DK" dirty="0"/>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dirty="0"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15-05-2017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a:t>
            </a:fld>
            <a:endParaRPr lang="da-DK" dirty="0"/>
          </a:p>
        </p:txBody>
      </p:sp>
      <p:sp>
        <p:nvSpPr>
          <p:cNvPr id="20"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smtClean="0"/>
              <a:t>.</a:t>
            </a:r>
          </a:p>
        </p:txBody>
      </p:sp>
    </p:spTree>
    <p:extLst>
      <p:ext uri="{BB962C8B-B14F-4D97-AF65-F5344CB8AC3E}">
        <p14:creationId xmlns:p14="http://schemas.microsoft.com/office/powerpoint/2010/main" val="42108348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smtClean="0"/>
              <a:t>Klik for at redigere i master</a:t>
            </a:r>
            <a:endParaRPr lang="da-DK" dirty="0"/>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endParaRPr lang="da-DK" dirty="0"/>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15-05-2017</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a:t>
            </a:fld>
            <a:endParaRPr lang="da-DK" dirty="0"/>
          </a:p>
        </p:txBody>
      </p:sp>
      <p:sp>
        <p:nvSpPr>
          <p:cNvPr id="10" name="Institutlinje"/>
          <p:cNvSpPr/>
          <p:nvPr userDrawn="1"/>
        </p:nvSpPr>
        <p:spPr>
          <a:xfrm>
            <a:off x="0" y="6800400"/>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3" name="(n)B"/>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58" r:id="rId6"/>
    <p:sldLayoutId id="2147483667" r:id="rId7"/>
    <p:sldLayoutId id="2147483657" r:id="rId8"/>
    <p:sldLayoutId id="2147483660" r:id="rId9"/>
    <p:sldLayoutId id="2147483651" r:id="rId10"/>
    <p:sldLayoutId id="2147483665" r:id="rId11"/>
    <p:sldLayoutId id="2147483661" r:id="rId12"/>
    <p:sldLayoutId id="2147483656" r:id="rId13"/>
    <p:sldLayoutId id="2147483666" r:id="rId14"/>
    <p:sldLayoutId id="2147483655" r:id="rId15"/>
    <p:sldLayoutId id="2147483654" r:id="rId16"/>
    <p:sldLayoutId id="2147483668" r:id="rId17"/>
    <p:sldLayoutId id="2147483669" r:id="rId18"/>
    <p:sldLayoutId id="214748367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tif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93019"/>
            <a:ext cx="12192000" cy="8071104"/>
          </a:xfrm>
          <a:prstGeom prst="rect">
            <a:avLst/>
          </a:prstGeom>
        </p:spPr>
      </p:pic>
      <p:sp>
        <p:nvSpPr>
          <p:cNvPr id="2" name="Titel 1"/>
          <p:cNvSpPr>
            <a:spLocks noGrp="1"/>
          </p:cNvSpPr>
          <p:nvPr>
            <p:ph type="ctrTitle"/>
          </p:nvPr>
        </p:nvSpPr>
        <p:spPr>
          <a:xfrm>
            <a:off x="390906" y="127155"/>
            <a:ext cx="6724597" cy="1953894"/>
          </a:xfrm>
        </p:spPr>
        <p:txBody>
          <a:bodyPr>
            <a:normAutofit fontScale="90000"/>
          </a:bodyPr>
          <a:lstStyle/>
          <a:p>
            <a:pPr algn="l">
              <a:lnSpc>
                <a:spcPct val="100000"/>
              </a:lnSpc>
            </a:pPr>
            <a:r>
              <a:rPr lang="da-DK" sz="5400" dirty="0" smtClean="0">
                <a:latin typeface="Calibri" panose="020F0502020204030204" pitchFamily="34" charset="0"/>
                <a:ea typeface="Calibri" panose="020F0502020204030204" pitchFamily="34" charset="0"/>
                <a:cs typeface="Times New Roman" panose="02020603050405020304" pitchFamily="18" charset="0"/>
              </a:rPr>
              <a:t>Vækst og udvikling i hele Nordjylland</a:t>
            </a:r>
            <a:r>
              <a:rPr lang="da-DK" sz="2900" dirty="0" smtClean="0">
                <a:latin typeface="Calibri" panose="020F0502020204030204" pitchFamily="34" charset="0"/>
                <a:ea typeface="Calibri" panose="020F0502020204030204" pitchFamily="34" charset="0"/>
                <a:cs typeface="Times New Roman" panose="02020603050405020304" pitchFamily="18" charset="0"/>
              </a:rPr>
              <a:t/>
            </a:r>
            <a:br>
              <a:rPr lang="da-DK" sz="2900" dirty="0" smtClean="0">
                <a:latin typeface="Calibri" panose="020F0502020204030204" pitchFamily="34" charset="0"/>
                <a:ea typeface="Calibri" panose="020F0502020204030204" pitchFamily="34" charset="0"/>
                <a:cs typeface="Times New Roman" panose="02020603050405020304" pitchFamily="18" charset="0"/>
              </a:rPr>
            </a:br>
            <a:r>
              <a:rPr lang="da-DK" sz="2900" dirty="0" smtClean="0">
                <a:latin typeface="Calibri" panose="020F0502020204030204" pitchFamily="34" charset="0"/>
                <a:ea typeface="Calibri" panose="020F0502020204030204" pitchFamily="34" charset="0"/>
                <a:cs typeface="Times New Roman" panose="02020603050405020304" pitchFamily="18" charset="0"/>
              </a:rPr>
              <a:t>Regionrådsformand Ulla Astman, </a:t>
            </a:r>
            <a:endParaRPr lang="da-DK" sz="2900" dirty="0"/>
          </a:p>
        </p:txBody>
      </p:sp>
      <p:sp>
        <p:nvSpPr>
          <p:cNvPr id="12" name="Rektangel 11"/>
          <p:cNvSpPr/>
          <p:nvPr/>
        </p:nvSpPr>
        <p:spPr>
          <a:xfrm>
            <a:off x="4085459" y="30424"/>
            <a:ext cx="7375021" cy="5087892"/>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accent1">
                  <a:lumMod val="60000"/>
                  <a:lumOff val="40000"/>
                </a:schemeClr>
              </a:solidFill>
            </a:endParaRPr>
          </a:p>
        </p:txBody>
      </p:sp>
      <p:pic>
        <p:nvPicPr>
          <p:cNvPr id="13" name="Bille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2562" y="5888107"/>
            <a:ext cx="2311184" cy="683802"/>
          </a:xfrm>
          <a:prstGeom prst="rect">
            <a:avLst/>
          </a:prstGeom>
        </p:spPr>
      </p:pic>
      <p:sp>
        <p:nvSpPr>
          <p:cNvPr id="15" name="Rektangel 14"/>
          <p:cNvSpPr/>
          <p:nvPr/>
        </p:nvSpPr>
        <p:spPr>
          <a:xfrm>
            <a:off x="4261170" y="394893"/>
            <a:ext cx="789395" cy="789395"/>
          </a:xfrm>
          <a:prstGeom prst="rect">
            <a:avLst/>
          </a:prstGeom>
          <a:blipFill>
            <a:blip r:embed="rId6" cstate="print">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itel 4"/>
          <p:cNvSpPr txBox="1">
            <a:spLocks/>
          </p:cNvSpPr>
          <p:nvPr/>
        </p:nvSpPr>
        <p:spPr>
          <a:xfrm>
            <a:off x="812800" y="5849260"/>
            <a:ext cx="5210629" cy="756446"/>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3600" dirty="0">
              <a:solidFill>
                <a:schemeClr val="bg1"/>
              </a:solidFill>
              <a:latin typeface="Arial" panose="020B0604020202020204" pitchFamily="34" charset="0"/>
              <a:cs typeface="Arial" panose="020B0604020202020204" pitchFamily="34" charset="0"/>
            </a:endParaRPr>
          </a:p>
        </p:txBody>
      </p:sp>
      <p:sp>
        <p:nvSpPr>
          <p:cNvPr id="11" name="SecondaryColor"/>
          <p:cNvSpPr/>
          <p:nvPr/>
        </p:nvSpPr>
        <p:spPr>
          <a:xfrm>
            <a:off x="0" y="5455963"/>
            <a:ext cx="12192002" cy="1522122"/>
          </a:xfrm>
          <a:prstGeom prst="rect">
            <a:avLst/>
          </a:prstGeom>
          <a:solidFill>
            <a:srgbClr val="0028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a-DK" dirty="0" smtClean="0">
                <a:solidFill>
                  <a:schemeClr val="bg1"/>
                </a:solidFill>
              </a:rPr>
              <a:t>     Åbningskonference </a:t>
            </a:r>
            <a:r>
              <a:rPr lang="da-DK" dirty="0">
                <a:solidFill>
                  <a:schemeClr val="bg1"/>
                </a:solidFill>
              </a:rPr>
              <a:t>for Center for Forskning i Regional Dynamik og Ulighed, </a:t>
            </a:r>
            <a:r>
              <a:rPr lang="da-DK" dirty="0" smtClean="0">
                <a:solidFill>
                  <a:schemeClr val="bg1"/>
                </a:solidFill>
              </a:rPr>
              <a:t/>
            </a:r>
            <a:br>
              <a:rPr lang="da-DK" dirty="0" smtClean="0">
                <a:solidFill>
                  <a:schemeClr val="bg1"/>
                </a:solidFill>
              </a:rPr>
            </a:br>
            <a:r>
              <a:rPr lang="da-DK" dirty="0" smtClean="0">
                <a:solidFill>
                  <a:schemeClr val="bg1"/>
                </a:solidFill>
              </a:rPr>
              <a:t>     Utzon </a:t>
            </a:r>
            <a:r>
              <a:rPr lang="da-DK" dirty="0">
                <a:solidFill>
                  <a:schemeClr val="bg1"/>
                </a:solidFill>
              </a:rPr>
              <a:t>Center, 16. maj 2017</a:t>
            </a:r>
          </a:p>
        </p:txBody>
      </p:sp>
      <p:pic>
        <p:nvPicPr>
          <p:cNvPr id="17" name="LogoPPT_bmk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2562" y="5867483"/>
            <a:ext cx="2431867" cy="720000"/>
          </a:xfrm>
          <a:prstGeom prst="rect">
            <a:avLst/>
          </a:prstGeom>
        </p:spPr>
      </p:pic>
      <p:sp>
        <p:nvSpPr>
          <p:cNvPr id="14" name="Institutlinje"/>
          <p:cNvSpPr/>
          <p:nvPr/>
        </p:nvSpPr>
        <p:spPr>
          <a:xfrm>
            <a:off x="0" y="5420181"/>
            <a:ext cx="12192000" cy="576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Tree>
    <p:extLst>
      <p:ext uri="{BB962C8B-B14F-4D97-AF65-F5344CB8AC3E}">
        <p14:creationId xmlns:p14="http://schemas.microsoft.com/office/powerpoint/2010/main" val="95401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 y="-17926"/>
            <a:ext cx="12191999" cy="1358314"/>
          </a:xfrm>
          <a:solidFill>
            <a:srgbClr val="53717D"/>
          </a:solidFill>
        </p:spPr>
        <p:txBody>
          <a:bodyPr/>
          <a:lstStyle/>
          <a:p>
            <a:r>
              <a:rPr lang="da-DK" dirty="0" smtClean="0">
                <a:solidFill>
                  <a:schemeClr val="bg1"/>
                </a:solidFill>
              </a:rPr>
              <a:t>           regionale styrkepositioner</a:t>
            </a:r>
            <a:br>
              <a:rPr lang="da-DK" dirty="0" smtClean="0">
                <a:solidFill>
                  <a:schemeClr val="bg1"/>
                </a:solidFill>
              </a:rPr>
            </a:br>
            <a:endParaRPr lang="da-DK" dirty="0">
              <a:solidFill>
                <a:schemeClr val="bg1"/>
              </a:solidFill>
            </a:endParaRPr>
          </a:p>
        </p:txBody>
      </p:sp>
      <p:sp>
        <p:nvSpPr>
          <p:cNvPr id="9" name="Rektangel 8"/>
          <p:cNvSpPr/>
          <p:nvPr/>
        </p:nvSpPr>
        <p:spPr>
          <a:xfrm>
            <a:off x="148551" y="203692"/>
            <a:ext cx="612388" cy="612388"/>
          </a:xfrm>
          <a:prstGeom prst="rect">
            <a:avLst/>
          </a:prstGeom>
          <a:blipFill dpi="0" rotWithShape="1">
            <a:blip r:embed="rId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ladsholder til indhold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4160" y="1551092"/>
            <a:ext cx="6877931" cy="5036044"/>
          </a:xfrm>
        </p:spPr>
      </p:pic>
      <p:pic>
        <p:nvPicPr>
          <p:cNvPr id="10" name="Billed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3717" y="1938860"/>
            <a:ext cx="1434940" cy="1434940"/>
          </a:xfrm>
          <a:prstGeom prst="rect">
            <a:avLst/>
          </a:prstGeom>
        </p:spPr>
      </p:pic>
      <p:pic>
        <p:nvPicPr>
          <p:cNvPr id="17" name="Billed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26658" y="3365045"/>
            <a:ext cx="956301" cy="956301"/>
          </a:xfrm>
          <a:prstGeom prst="rect">
            <a:avLst/>
          </a:prstGeom>
        </p:spPr>
      </p:pic>
      <p:pic>
        <p:nvPicPr>
          <p:cNvPr id="12" name="Billede 11"/>
          <p:cNvPicPr>
            <a:picLocks noChangeAspect="1"/>
          </p:cNvPicPr>
          <p:nvPr/>
        </p:nvPicPr>
        <p:blipFill>
          <a:blip r:embed="rId7"/>
          <a:stretch>
            <a:fillRect/>
          </a:stretch>
        </p:blipFill>
        <p:spPr>
          <a:xfrm>
            <a:off x="5866866" y="5550172"/>
            <a:ext cx="1267577" cy="657513"/>
          </a:xfrm>
          <a:prstGeom prst="rect">
            <a:avLst/>
          </a:prstGeom>
        </p:spPr>
      </p:pic>
      <p:pic>
        <p:nvPicPr>
          <p:cNvPr id="16" name="Billede 15"/>
          <p:cNvPicPr>
            <a:picLocks noChangeAspect="1"/>
          </p:cNvPicPr>
          <p:nvPr/>
        </p:nvPicPr>
        <p:blipFill>
          <a:blip r:embed="rId8">
            <a:biLevel thresh="75000"/>
          </a:blip>
          <a:stretch>
            <a:fillRect/>
          </a:stretch>
        </p:blipFill>
        <p:spPr>
          <a:xfrm>
            <a:off x="4518924" y="5569971"/>
            <a:ext cx="762329" cy="757247"/>
          </a:xfrm>
          <a:prstGeom prst="rect">
            <a:avLst/>
          </a:prstGeom>
        </p:spPr>
      </p:pic>
      <p:pic>
        <p:nvPicPr>
          <p:cNvPr id="18" name="Billede 17"/>
          <p:cNvPicPr>
            <a:picLocks noChangeAspect="1"/>
          </p:cNvPicPr>
          <p:nvPr/>
        </p:nvPicPr>
        <p:blipFill>
          <a:blip r:embed="rId9"/>
          <a:stretch>
            <a:fillRect/>
          </a:stretch>
        </p:blipFill>
        <p:spPr>
          <a:xfrm>
            <a:off x="3006738" y="2565931"/>
            <a:ext cx="1070069" cy="640334"/>
          </a:xfrm>
          <a:prstGeom prst="rect">
            <a:avLst/>
          </a:prstGeom>
        </p:spPr>
      </p:pic>
      <p:pic>
        <p:nvPicPr>
          <p:cNvPr id="21" name="Billede 20"/>
          <p:cNvPicPr>
            <a:picLocks noChangeAspect="1"/>
          </p:cNvPicPr>
          <p:nvPr/>
        </p:nvPicPr>
        <p:blipFill>
          <a:blip r:embed="rId10"/>
          <a:stretch>
            <a:fillRect/>
          </a:stretch>
        </p:blipFill>
        <p:spPr>
          <a:xfrm>
            <a:off x="1330103" y="3159509"/>
            <a:ext cx="977612" cy="909604"/>
          </a:xfrm>
          <a:prstGeom prst="rect">
            <a:avLst/>
          </a:prstGeom>
        </p:spPr>
      </p:pic>
      <p:pic>
        <p:nvPicPr>
          <p:cNvPr id="22" name="Billede 21"/>
          <p:cNvPicPr>
            <a:picLocks noChangeAspect="1"/>
          </p:cNvPicPr>
          <p:nvPr/>
        </p:nvPicPr>
        <p:blipFill>
          <a:blip r:embed="rId11"/>
          <a:stretch>
            <a:fillRect/>
          </a:stretch>
        </p:blipFill>
        <p:spPr>
          <a:xfrm>
            <a:off x="611011" y="4298628"/>
            <a:ext cx="642109" cy="474862"/>
          </a:xfrm>
          <a:prstGeom prst="rect">
            <a:avLst/>
          </a:prstGeom>
        </p:spPr>
      </p:pic>
      <p:pic>
        <p:nvPicPr>
          <p:cNvPr id="23" name="Billede 22"/>
          <p:cNvPicPr>
            <a:picLocks noChangeAspect="1"/>
          </p:cNvPicPr>
          <p:nvPr/>
        </p:nvPicPr>
        <p:blipFill>
          <a:blip r:embed="rId12"/>
          <a:stretch>
            <a:fillRect/>
          </a:stretch>
        </p:blipFill>
        <p:spPr>
          <a:xfrm>
            <a:off x="262347" y="5111726"/>
            <a:ext cx="697329" cy="419052"/>
          </a:xfrm>
          <a:prstGeom prst="rect">
            <a:avLst/>
          </a:prstGeom>
        </p:spPr>
      </p:pic>
      <p:pic>
        <p:nvPicPr>
          <p:cNvPr id="24" name="Billede 23"/>
          <p:cNvPicPr>
            <a:picLocks noChangeAspect="1"/>
          </p:cNvPicPr>
          <p:nvPr/>
        </p:nvPicPr>
        <p:blipFill>
          <a:blip r:embed="rId13">
            <a:biLevel thresh="75000"/>
          </a:blip>
          <a:stretch>
            <a:fillRect/>
          </a:stretch>
        </p:blipFill>
        <p:spPr>
          <a:xfrm>
            <a:off x="26614" y="4536059"/>
            <a:ext cx="614463" cy="626057"/>
          </a:xfrm>
          <a:prstGeom prst="rect">
            <a:avLst/>
          </a:prstGeom>
        </p:spPr>
      </p:pic>
      <p:sp>
        <p:nvSpPr>
          <p:cNvPr id="28" name="Tekstfelt 27"/>
          <p:cNvSpPr txBox="1"/>
          <p:nvPr/>
        </p:nvSpPr>
        <p:spPr>
          <a:xfrm>
            <a:off x="3006738" y="2225842"/>
            <a:ext cx="1512186" cy="276999"/>
          </a:xfrm>
          <a:prstGeom prst="rect">
            <a:avLst/>
          </a:prstGeom>
          <a:noFill/>
        </p:spPr>
        <p:txBody>
          <a:bodyPr wrap="square" lIns="0" tIns="0" rIns="0" bIns="0" rtlCol="0">
            <a:spAutoFit/>
          </a:bodyPr>
          <a:lstStyle/>
          <a:p>
            <a:r>
              <a:rPr lang="da-DK" dirty="0" smtClean="0"/>
              <a:t>turisme</a:t>
            </a:r>
          </a:p>
        </p:txBody>
      </p:sp>
      <p:sp>
        <p:nvSpPr>
          <p:cNvPr id="29" name="Tekstfelt 28"/>
          <p:cNvSpPr txBox="1"/>
          <p:nvPr/>
        </p:nvSpPr>
        <p:spPr>
          <a:xfrm>
            <a:off x="1096211" y="2923674"/>
            <a:ext cx="1622926" cy="276999"/>
          </a:xfrm>
          <a:prstGeom prst="rect">
            <a:avLst/>
          </a:prstGeom>
          <a:noFill/>
        </p:spPr>
        <p:txBody>
          <a:bodyPr wrap="square" lIns="0" tIns="0" rIns="0" bIns="0" rtlCol="0">
            <a:spAutoFit/>
          </a:bodyPr>
          <a:lstStyle/>
          <a:p>
            <a:r>
              <a:rPr lang="da-DK" dirty="0" smtClean="0"/>
              <a:t>Energi &amp; klima</a:t>
            </a:r>
          </a:p>
        </p:txBody>
      </p:sp>
      <p:sp>
        <p:nvSpPr>
          <p:cNvPr id="30" name="Tekstfelt 29"/>
          <p:cNvSpPr txBox="1"/>
          <p:nvPr/>
        </p:nvSpPr>
        <p:spPr>
          <a:xfrm>
            <a:off x="148551" y="3958389"/>
            <a:ext cx="1181552" cy="276999"/>
          </a:xfrm>
          <a:prstGeom prst="rect">
            <a:avLst/>
          </a:prstGeom>
          <a:noFill/>
        </p:spPr>
        <p:txBody>
          <a:bodyPr wrap="square" lIns="0" tIns="0" rIns="0" bIns="0" rtlCol="0">
            <a:spAutoFit/>
          </a:bodyPr>
          <a:lstStyle/>
          <a:p>
            <a:r>
              <a:rPr lang="da-DK" dirty="0" smtClean="0"/>
              <a:t>Fødevarer</a:t>
            </a:r>
          </a:p>
        </p:txBody>
      </p:sp>
      <p:sp>
        <p:nvSpPr>
          <p:cNvPr id="31" name="Tekstfelt 30"/>
          <p:cNvSpPr txBox="1"/>
          <p:nvPr/>
        </p:nvSpPr>
        <p:spPr>
          <a:xfrm>
            <a:off x="4867555" y="5162116"/>
            <a:ext cx="1998622" cy="276999"/>
          </a:xfrm>
          <a:prstGeom prst="rect">
            <a:avLst/>
          </a:prstGeom>
          <a:noFill/>
        </p:spPr>
        <p:txBody>
          <a:bodyPr wrap="square" lIns="0" tIns="0" rIns="0" bIns="0" rtlCol="0">
            <a:spAutoFit/>
          </a:bodyPr>
          <a:lstStyle/>
          <a:p>
            <a:r>
              <a:rPr lang="da-DK" dirty="0" smtClean="0"/>
              <a:t>Energi &amp; klima</a:t>
            </a:r>
          </a:p>
        </p:txBody>
      </p:sp>
      <p:sp>
        <p:nvSpPr>
          <p:cNvPr id="32" name="Tekstfelt 31"/>
          <p:cNvSpPr txBox="1"/>
          <p:nvPr/>
        </p:nvSpPr>
        <p:spPr>
          <a:xfrm>
            <a:off x="5157860" y="3658452"/>
            <a:ext cx="987785" cy="276999"/>
          </a:xfrm>
          <a:prstGeom prst="rect">
            <a:avLst/>
          </a:prstGeom>
          <a:noFill/>
        </p:spPr>
        <p:txBody>
          <a:bodyPr wrap="square" lIns="0" tIns="0" rIns="0" bIns="0" rtlCol="0">
            <a:spAutoFit/>
          </a:bodyPr>
          <a:lstStyle/>
          <a:p>
            <a:r>
              <a:rPr lang="da-DK" dirty="0" smtClean="0"/>
              <a:t>IKT</a:t>
            </a:r>
          </a:p>
        </p:txBody>
      </p:sp>
      <p:sp>
        <p:nvSpPr>
          <p:cNvPr id="33" name="Tekstfelt 32"/>
          <p:cNvSpPr txBox="1"/>
          <p:nvPr/>
        </p:nvSpPr>
        <p:spPr>
          <a:xfrm>
            <a:off x="5196327" y="3055156"/>
            <a:ext cx="1952986" cy="276999"/>
          </a:xfrm>
          <a:prstGeom prst="rect">
            <a:avLst/>
          </a:prstGeom>
          <a:noFill/>
        </p:spPr>
        <p:txBody>
          <a:bodyPr wrap="square" lIns="0" tIns="0" rIns="0" bIns="0" rtlCol="0">
            <a:spAutoFit/>
          </a:bodyPr>
          <a:lstStyle/>
          <a:p>
            <a:r>
              <a:rPr lang="da-DK" dirty="0" smtClean="0"/>
              <a:t>Maritimt og logistik</a:t>
            </a:r>
          </a:p>
        </p:txBody>
      </p:sp>
    </p:spTree>
    <p:extLst>
      <p:ext uri="{BB962C8B-B14F-4D97-AF65-F5344CB8AC3E}">
        <p14:creationId xmlns:p14="http://schemas.microsoft.com/office/powerpoint/2010/main" val="440783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226550" y="6443076"/>
            <a:ext cx="9095580" cy="461665"/>
          </a:xfrm>
          <a:prstGeom prst="rect">
            <a:avLst/>
          </a:prstGeom>
          <a:noFill/>
        </p:spPr>
        <p:txBody>
          <a:bodyPr wrap="square" lIns="0" tIns="0" rIns="0" bIns="0" rtlCol="0">
            <a:spAutoFit/>
          </a:bodyPr>
          <a:lstStyle/>
          <a:p>
            <a:r>
              <a:rPr lang="da-DK" sz="1200" i="1" dirty="0"/>
              <a:t>Kilde: </a:t>
            </a:r>
            <a:r>
              <a:rPr lang="da-DK" sz="1200" i="1" dirty="0" smtClean="0"/>
              <a:t>Danmarks Statistik</a:t>
            </a:r>
            <a:endParaRPr lang="da-DK" sz="1200" i="1" dirty="0"/>
          </a:p>
          <a:p>
            <a:endParaRPr lang="da-DK" dirty="0" err="1" smtClean="0"/>
          </a:p>
        </p:txBody>
      </p:sp>
      <p:sp>
        <p:nvSpPr>
          <p:cNvPr id="6" name="Titel 4"/>
          <p:cNvSpPr txBox="1">
            <a:spLocks/>
          </p:cNvSpPr>
          <p:nvPr/>
        </p:nvSpPr>
        <p:spPr>
          <a:xfrm>
            <a:off x="986252" y="729290"/>
            <a:ext cx="10971882" cy="100176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sz="2400" dirty="0" smtClean="0"/>
              <a:t>mange flere ældre</a:t>
            </a:r>
          </a:p>
          <a:p>
            <a:endParaRPr lang="da-DK" sz="2400" b="0" dirty="0"/>
          </a:p>
          <a:p>
            <a:r>
              <a:rPr lang="da-DK" sz="1800" b="0" dirty="0" smtClean="0"/>
              <a:t>Den nordjyske befolkning efter aldersgrupper</a:t>
            </a:r>
            <a:r>
              <a:rPr lang="da-DK" b="0" dirty="0" smtClean="0"/>
              <a:t>	</a:t>
            </a:r>
            <a:endParaRPr lang="da-DK" dirty="0"/>
          </a:p>
        </p:txBody>
      </p:sp>
      <p:sp>
        <p:nvSpPr>
          <p:cNvPr id="7" name="Rectangle 3"/>
          <p:cNvSpPr txBox="1">
            <a:spLocks noChangeArrowheads="1"/>
          </p:cNvSpPr>
          <p:nvPr/>
        </p:nvSpPr>
        <p:spPr>
          <a:xfrm>
            <a:off x="516494" y="2145003"/>
            <a:ext cx="3799348" cy="232773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da-DK" altLang="da-DK" sz="2000" dirty="0" smtClean="0"/>
              <a:t>I 2017 er i alt 84.800 nordjyder fyldt 70 år.</a:t>
            </a:r>
          </a:p>
          <a:p>
            <a:pPr>
              <a:spcAft>
                <a:spcPts val="1200"/>
              </a:spcAft>
            </a:pPr>
            <a:r>
              <a:rPr lang="da-DK" altLang="da-DK" sz="2000" dirty="0" smtClean="0"/>
              <a:t>Det tal forventes at stige til 128.200 i 2045. Dvs. en stigning på mere end 50 pct.</a:t>
            </a:r>
          </a:p>
          <a:p>
            <a:pPr>
              <a:spcAft>
                <a:spcPts val="1200"/>
              </a:spcAft>
            </a:pPr>
            <a:r>
              <a:rPr lang="da-DK" altLang="da-DK" sz="2000" dirty="0" smtClean="0"/>
              <a:t>Mere end hver 5. nordjyde vil være fyldt 70 år i 2045.</a:t>
            </a:r>
          </a:p>
        </p:txBody>
      </p:sp>
      <p:graphicFrame>
        <p:nvGraphicFramePr>
          <p:cNvPr id="10" name="Diagram 9"/>
          <p:cNvGraphicFramePr>
            <a:graphicFrameLocks/>
          </p:cNvGraphicFramePr>
          <p:nvPr>
            <p:extLst/>
          </p:nvPr>
        </p:nvGraphicFramePr>
        <p:xfrm>
          <a:off x="4774340" y="1924100"/>
          <a:ext cx="6967728" cy="4416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88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226550" y="6443076"/>
            <a:ext cx="9095580" cy="461665"/>
          </a:xfrm>
          <a:prstGeom prst="rect">
            <a:avLst/>
          </a:prstGeom>
          <a:noFill/>
        </p:spPr>
        <p:txBody>
          <a:bodyPr wrap="square" lIns="0" tIns="0" rIns="0" bIns="0" rtlCol="0">
            <a:spAutoFit/>
          </a:bodyPr>
          <a:lstStyle/>
          <a:p>
            <a:r>
              <a:rPr lang="da-DK" sz="1200" i="1" dirty="0"/>
              <a:t>Kilde: </a:t>
            </a:r>
            <a:r>
              <a:rPr lang="da-DK" sz="1200" i="1" dirty="0" smtClean="0"/>
              <a:t>Danmarks Statistik</a:t>
            </a:r>
            <a:endParaRPr lang="da-DK" sz="1200" i="1" dirty="0"/>
          </a:p>
          <a:p>
            <a:endParaRPr lang="da-DK" dirty="0" err="1" smtClean="0"/>
          </a:p>
        </p:txBody>
      </p:sp>
      <p:sp>
        <p:nvSpPr>
          <p:cNvPr id="6" name="Titel 4"/>
          <p:cNvSpPr txBox="1">
            <a:spLocks/>
          </p:cNvSpPr>
          <p:nvPr/>
        </p:nvSpPr>
        <p:spPr>
          <a:xfrm>
            <a:off x="998444" y="819702"/>
            <a:ext cx="10971882" cy="100176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b="0" dirty="0" smtClean="0"/>
              <a:t/>
            </a:r>
            <a:br>
              <a:rPr lang="da-DK" b="0" dirty="0" smtClean="0"/>
            </a:br>
            <a:r>
              <a:rPr lang="da-DK" sz="2400" dirty="0" smtClean="0"/>
              <a:t>Stigende globalisering</a:t>
            </a:r>
          </a:p>
          <a:p>
            <a:endParaRPr lang="da-DK" sz="1800" b="0" dirty="0" smtClean="0"/>
          </a:p>
          <a:p>
            <a:r>
              <a:rPr lang="da-DK" sz="1800" b="0" dirty="0" smtClean="0"/>
              <a:t>Nordjysk eksport og eksportandel 1996-2015</a:t>
            </a:r>
            <a:r>
              <a:rPr lang="da-DK" b="0" dirty="0"/>
              <a:t>	</a:t>
            </a:r>
          </a:p>
          <a:p>
            <a:r>
              <a:rPr lang="da-DK" b="0" dirty="0" smtClean="0"/>
              <a:t>	</a:t>
            </a:r>
            <a:endParaRPr lang="da-DK" dirty="0"/>
          </a:p>
        </p:txBody>
      </p:sp>
      <p:graphicFrame>
        <p:nvGraphicFramePr>
          <p:cNvPr id="9" name="Diagram 8"/>
          <p:cNvGraphicFramePr>
            <a:graphicFrameLocks/>
          </p:cNvGraphicFramePr>
          <p:nvPr>
            <p:extLst>
              <p:ext uri="{D42A27DB-BD31-4B8C-83A1-F6EECF244321}">
                <p14:modId xmlns:p14="http://schemas.microsoft.com/office/powerpoint/2010/main" val="2824426998"/>
              </p:ext>
            </p:extLst>
          </p:nvPr>
        </p:nvGraphicFramePr>
        <p:xfrm>
          <a:off x="2408144" y="1983037"/>
          <a:ext cx="8152482" cy="4131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83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Ulighed i sundhed - hasseris og aalborg øst</a:t>
            </a:r>
            <a:endParaRPr lang="da-DK" sz="2400" dirty="0"/>
          </a:p>
        </p:txBody>
      </p:sp>
      <p:pic>
        <p:nvPicPr>
          <p:cNvPr id="6" name="Billede 5"/>
          <p:cNvPicPr>
            <a:picLocks noChangeAspect="1"/>
          </p:cNvPicPr>
          <p:nvPr/>
        </p:nvPicPr>
        <p:blipFill>
          <a:blip r:embed="rId3"/>
          <a:stretch>
            <a:fillRect/>
          </a:stretch>
        </p:blipFill>
        <p:spPr>
          <a:xfrm>
            <a:off x="3753156" y="1638696"/>
            <a:ext cx="4672452" cy="4798734"/>
          </a:xfrm>
          <a:prstGeom prst="rect">
            <a:avLst/>
          </a:prstGeom>
        </p:spPr>
      </p:pic>
    </p:spTree>
    <p:extLst>
      <p:ext uri="{BB962C8B-B14F-4D97-AF65-F5344CB8AC3E}">
        <p14:creationId xmlns:p14="http://schemas.microsoft.com/office/powerpoint/2010/main" val="327636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67971" y="254344"/>
            <a:ext cx="11313519" cy="486728"/>
          </a:xfrm>
        </p:spPr>
        <p:txBody>
          <a:bodyPr>
            <a:normAutofit/>
          </a:bodyPr>
          <a:lstStyle/>
          <a:p>
            <a:r>
              <a:rPr lang="da-DK" sz="2400" b="1" dirty="0" smtClean="0"/>
              <a:t>Geografisk ulighed i psykiatriske sygdomme 2015  </a:t>
            </a:r>
            <a:endParaRPr lang="da-DK" sz="2400" b="1" dirty="0"/>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231" y="497708"/>
            <a:ext cx="10937497" cy="6449630"/>
          </a:xfrm>
        </p:spPr>
      </p:pic>
      <p:sp>
        <p:nvSpPr>
          <p:cNvPr id="6" name="Tekstfelt 5"/>
          <p:cNvSpPr txBox="1"/>
          <p:nvPr/>
        </p:nvSpPr>
        <p:spPr>
          <a:xfrm>
            <a:off x="6947338" y="1807780"/>
            <a:ext cx="599090" cy="276999"/>
          </a:xfrm>
          <a:prstGeom prst="rect">
            <a:avLst/>
          </a:prstGeom>
          <a:noFill/>
        </p:spPr>
        <p:txBody>
          <a:bodyPr wrap="square" lIns="0" tIns="0" rIns="0" bIns="0" rtlCol="0">
            <a:spAutoFit/>
          </a:bodyPr>
          <a:lstStyle/>
          <a:p>
            <a:r>
              <a:rPr lang="da-DK" dirty="0" smtClean="0"/>
              <a:t>8,4%</a:t>
            </a:r>
          </a:p>
        </p:txBody>
      </p:sp>
      <p:sp>
        <p:nvSpPr>
          <p:cNvPr id="7" name="Tekstfelt 6"/>
          <p:cNvSpPr txBox="1"/>
          <p:nvPr/>
        </p:nvSpPr>
        <p:spPr>
          <a:xfrm>
            <a:off x="7835462" y="2653862"/>
            <a:ext cx="599090" cy="276999"/>
          </a:xfrm>
          <a:prstGeom prst="rect">
            <a:avLst/>
          </a:prstGeom>
          <a:noFill/>
        </p:spPr>
        <p:txBody>
          <a:bodyPr wrap="square" lIns="0" tIns="0" rIns="0" bIns="0" rtlCol="0">
            <a:spAutoFit/>
          </a:bodyPr>
          <a:lstStyle/>
          <a:p>
            <a:r>
              <a:rPr lang="da-DK" dirty="0" smtClean="0"/>
              <a:t>8,4%</a:t>
            </a:r>
          </a:p>
        </p:txBody>
      </p:sp>
      <p:sp>
        <p:nvSpPr>
          <p:cNvPr id="8" name="Tekstfelt 7"/>
          <p:cNvSpPr txBox="1"/>
          <p:nvPr/>
        </p:nvSpPr>
        <p:spPr>
          <a:xfrm>
            <a:off x="9475050" y="2515362"/>
            <a:ext cx="599090" cy="276999"/>
          </a:xfrm>
          <a:prstGeom prst="rect">
            <a:avLst/>
          </a:prstGeom>
          <a:noFill/>
        </p:spPr>
        <p:txBody>
          <a:bodyPr wrap="square" lIns="0" tIns="0" rIns="0" bIns="0" rtlCol="0">
            <a:spAutoFit/>
          </a:bodyPr>
          <a:lstStyle/>
          <a:p>
            <a:r>
              <a:rPr lang="da-DK" dirty="0" smtClean="0"/>
              <a:t>9,5%</a:t>
            </a:r>
          </a:p>
        </p:txBody>
      </p:sp>
      <p:sp>
        <p:nvSpPr>
          <p:cNvPr id="9" name="Tekstfelt 8"/>
          <p:cNvSpPr txBox="1"/>
          <p:nvPr/>
        </p:nvSpPr>
        <p:spPr>
          <a:xfrm>
            <a:off x="7488621" y="3445524"/>
            <a:ext cx="599090" cy="276999"/>
          </a:xfrm>
          <a:prstGeom prst="rect">
            <a:avLst/>
          </a:prstGeom>
          <a:noFill/>
        </p:spPr>
        <p:txBody>
          <a:bodyPr wrap="square" lIns="0" tIns="0" rIns="0" bIns="0" rtlCol="0">
            <a:spAutoFit/>
          </a:bodyPr>
          <a:lstStyle/>
          <a:p>
            <a:r>
              <a:rPr lang="da-DK" dirty="0" smtClean="0"/>
              <a:t>8,5%</a:t>
            </a:r>
          </a:p>
        </p:txBody>
      </p:sp>
      <p:sp>
        <p:nvSpPr>
          <p:cNvPr id="10" name="Tekstfelt 9"/>
          <p:cNvSpPr txBox="1"/>
          <p:nvPr/>
        </p:nvSpPr>
        <p:spPr>
          <a:xfrm>
            <a:off x="5150069" y="3930869"/>
            <a:ext cx="599090" cy="276999"/>
          </a:xfrm>
          <a:prstGeom prst="rect">
            <a:avLst/>
          </a:prstGeom>
          <a:noFill/>
        </p:spPr>
        <p:txBody>
          <a:bodyPr wrap="square" lIns="0" tIns="0" rIns="0" bIns="0" rtlCol="0">
            <a:spAutoFit/>
          </a:bodyPr>
          <a:lstStyle/>
          <a:p>
            <a:r>
              <a:rPr lang="da-DK" dirty="0" smtClean="0"/>
              <a:t>8,0%</a:t>
            </a:r>
          </a:p>
        </p:txBody>
      </p:sp>
      <p:sp>
        <p:nvSpPr>
          <p:cNvPr id="11" name="Tekstfelt 10"/>
          <p:cNvSpPr txBox="1"/>
          <p:nvPr/>
        </p:nvSpPr>
        <p:spPr>
          <a:xfrm>
            <a:off x="7181219" y="4512232"/>
            <a:ext cx="599090" cy="276999"/>
          </a:xfrm>
          <a:prstGeom prst="rect">
            <a:avLst/>
          </a:prstGeom>
          <a:noFill/>
        </p:spPr>
        <p:txBody>
          <a:bodyPr wrap="square" lIns="0" tIns="0" rIns="0" bIns="0" rtlCol="0">
            <a:spAutoFit/>
          </a:bodyPr>
          <a:lstStyle/>
          <a:p>
            <a:r>
              <a:rPr lang="da-DK" dirty="0" smtClean="0"/>
              <a:t>7,5%</a:t>
            </a:r>
          </a:p>
        </p:txBody>
      </p:sp>
      <p:sp>
        <p:nvSpPr>
          <p:cNvPr id="12" name="Tekstfelt 11"/>
          <p:cNvSpPr txBox="1"/>
          <p:nvPr/>
        </p:nvSpPr>
        <p:spPr>
          <a:xfrm>
            <a:off x="6879021" y="5032595"/>
            <a:ext cx="599090" cy="276999"/>
          </a:xfrm>
          <a:prstGeom prst="rect">
            <a:avLst/>
          </a:prstGeom>
          <a:noFill/>
        </p:spPr>
        <p:txBody>
          <a:bodyPr wrap="square" lIns="0" tIns="0" rIns="0" bIns="0" rtlCol="0">
            <a:spAutoFit/>
          </a:bodyPr>
          <a:lstStyle/>
          <a:p>
            <a:r>
              <a:rPr lang="da-DK" dirty="0" smtClean="0"/>
              <a:t>7,1%</a:t>
            </a:r>
          </a:p>
        </p:txBody>
      </p:sp>
      <p:sp>
        <p:nvSpPr>
          <p:cNvPr id="13" name="Tekstfelt 12"/>
          <p:cNvSpPr txBox="1"/>
          <p:nvPr/>
        </p:nvSpPr>
        <p:spPr>
          <a:xfrm>
            <a:off x="6726620" y="5591285"/>
            <a:ext cx="599090" cy="276999"/>
          </a:xfrm>
          <a:prstGeom prst="rect">
            <a:avLst/>
          </a:prstGeom>
          <a:noFill/>
        </p:spPr>
        <p:txBody>
          <a:bodyPr wrap="square" lIns="0" tIns="0" rIns="0" bIns="0" rtlCol="0">
            <a:spAutoFit/>
          </a:bodyPr>
          <a:lstStyle/>
          <a:p>
            <a:r>
              <a:rPr lang="da-DK" dirty="0" smtClean="0"/>
              <a:t>8,4%</a:t>
            </a:r>
          </a:p>
        </p:txBody>
      </p:sp>
      <p:sp>
        <p:nvSpPr>
          <p:cNvPr id="14" name="Tekstfelt 13"/>
          <p:cNvSpPr txBox="1"/>
          <p:nvPr/>
        </p:nvSpPr>
        <p:spPr>
          <a:xfrm>
            <a:off x="5150069" y="5591285"/>
            <a:ext cx="599090" cy="276999"/>
          </a:xfrm>
          <a:prstGeom prst="rect">
            <a:avLst/>
          </a:prstGeom>
          <a:noFill/>
        </p:spPr>
        <p:txBody>
          <a:bodyPr wrap="square" lIns="0" tIns="0" rIns="0" bIns="0" rtlCol="0">
            <a:spAutoFit/>
          </a:bodyPr>
          <a:lstStyle/>
          <a:p>
            <a:r>
              <a:rPr lang="da-DK" dirty="0" smtClean="0"/>
              <a:t>8,6%</a:t>
            </a:r>
          </a:p>
        </p:txBody>
      </p:sp>
      <p:sp>
        <p:nvSpPr>
          <p:cNvPr id="15" name="Tekstfelt 14"/>
          <p:cNvSpPr txBox="1"/>
          <p:nvPr/>
        </p:nvSpPr>
        <p:spPr>
          <a:xfrm>
            <a:off x="2832536" y="4894095"/>
            <a:ext cx="688429" cy="276999"/>
          </a:xfrm>
          <a:prstGeom prst="rect">
            <a:avLst/>
          </a:prstGeom>
          <a:noFill/>
        </p:spPr>
        <p:txBody>
          <a:bodyPr wrap="square" lIns="0" tIns="0" rIns="0" bIns="0" rtlCol="0">
            <a:spAutoFit/>
          </a:bodyPr>
          <a:lstStyle/>
          <a:p>
            <a:r>
              <a:rPr lang="da-DK" dirty="0" smtClean="0"/>
              <a:t>10,3%</a:t>
            </a:r>
          </a:p>
        </p:txBody>
      </p:sp>
      <p:sp>
        <p:nvSpPr>
          <p:cNvPr id="16" name="Tekstfelt 15"/>
          <p:cNvSpPr txBox="1"/>
          <p:nvPr/>
        </p:nvSpPr>
        <p:spPr>
          <a:xfrm>
            <a:off x="3442136" y="5592931"/>
            <a:ext cx="730471" cy="276999"/>
          </a:xfrm>
          <a:prstGeom prst="rect">
            <a:avLst/>
          </a:prstGeom>
          <a:noFill/>
        </p:spPr>
        <p:txBody>
          <a:bodyPr wrap="square" lIns="0" tIns="0" rIns="0" bIns="0" rtlCol="0">
            <a:spAutoFit/>
          </a:bodyPr>
          <a:lstStyle/>
          <a:p>
            <a:r>
              <a:rPr lang="da-DK" dirty="0" smtClean="0"/>
              <a:t>11,9%</a:t>
            </a:r>
          </a:p>
        </p:txBody>
      </p:sp>
    </p:spTree>
    <p:extLst>
      <p:ext uri="{BB962C8B-B14F-4D97-AF65-F5344CB8AC3E}">
        <p14:creationId xmlns:p14="http://schemas.microsoft.com/office/powerpoint/2010/main" val="2953948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stretch>
            <a:fillRect/>
          </a:stretch>
        </p:blipFill>
        <p:spPr>
          <a:xfrm>
            <a:off x="4169664" y="579548"/>
            <a:ext cx="7900416" cy="5749128"/>
          </a:xfrm>
          <a:prstGeom prst="rect">
            <a:avLst/>
          </a:prstGeom>
        </p:spPr>
      </p:pic>
      <p:sp>
        <p:nvSpPr>
          <p:cNvPr id="8" name="Tekstfelt 7"/>
          <p:cNvSpPr txBox="1"/>
          <p:nvPr/>
        </p:nvSpPr>
        <p:spPr>
          <a:xfrm>
            <a:off x="226550" y="6443076"/>
            <a:ext cx="9095580" cy="461665"/>
          </a:xfrm>
          <a:prstGeom prst="rect">
            <a:avLst/>
          </a:prstGeom>
          <a:noFill/>
        </p:spPr>
        <p:txBody>
          <a:bodyPr wrap="square" lIns="0" tIns="0" rIns="0" bIns="0" rtlCol="0">
            <a:spAutoFit/>
          </a:bodyPr>
          <a:lstStyle/>
          <a:p>
            <a:r>
              <a:rPr lang="da-DK" sz="1200" i="1" dirty="0"/>
              <a:t>Kilde: </a:t>
            </a:r>
            <a:r>
              <a:rPr lang="da-DK" sz="1200" i="1" dirty="0" smtClean="0"/>
              <a:t>Danmarks Statistik</a:t>
            </a:r>
            <a:endParaRPr lang="da-DK" sz="1200" i="1" dirty="0"/>
          </a:p>
          <a:p>
            <a:endParaRPr lang="da-DK" dirty="0" err="1" smtClean="0"/>
          </a:p>
        </p:txBody>
      </p:sp>
      <p:sp>
        <p:nvSpPr>
          <p:cNvPr id="6" name="Titel 4"/>
          <p:cNvSpPr txBox="1">
            <a:spLocks/>
          </p:cNvSpPr>
          <p:nvPr/>
        </p:nvSpPr>
        <p:spPr>
          <a:xfrm>
            <a:off x="998444" y="819702"/>
            <a:ext cx="10971882" cy="100176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b="0" dirty="0" smtClean="0"/>
              <a:t/>
            </a:r>
            <a:br>
              <a:rPr lang="da-DK" b="0" dirty="0" smtClean="0"/>
            </a:br>
            <a:r>
              <a:rPr lang="da-DK" sz="2400" dirty="0" smtClean="0"/>
              <a:t>ulighed i erhvervsindkomst</a:t>
            </a:r>
          </a:p>
          <a:p>
            <a:r>
              <a:rPr lang="da-DK" sz="1800" b="0" dirty="0" smtClean="0"/>
              <a:t>Gennemsnitlig erhvervsindkomst i 2015</a:t>
            </a:r>
            <a:r>
              <a:rPr lang="da-DK" b="0" dirty="0" smtClean="0"/>
              <a:t>	</a:t>
            </a:r>
            <a:br>
              <a:rPr lang="da-DK" b="0" dirty="0" smtClean="0"/>
            </a:br>
            <a:endParaRPr lang="da-DK" dirty="0"/>
          </a:p>
        </p:txBody>
      </p:sp>
      <p:sp>
        <p:nvSpPr>
          <p:cNvPr id="7" name="Rectangle 3"/>
          <p:cNvSpPr txBox="1">
            <a:spLocks noChangeArrowheads="1"/>
          </p:cNvSpPr>
          <p:nvPr/>
        </p:nvSpPr>
        <p:spPr>
          <a:xfrm>
            <a:off x="657171" y="2191896"/>
            <a:ext cx="3799348" cy="232773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da-DK" altLang="da-DK" sz="2000" dirty="0" smtClean="0"/>
              <a:t>Erhvervsindkomsten er med 310.000 kr. klart størst i Rebild.</a:t>
            </a:r>
          </a:p>
          <a:p>
            <a:pPr>
              <a:spcAft>
                <a:spcPts val="1200"/>
              </a:spcAft>
            </a:pPr>
            <a:r>
              <a:rPr lang="da-DK" altLang="da-DK" sz="2000" dirty="0" smtClean="0"/>
              <a:t>…og lavest i de vestlige dele af regionen (260.000 kr. på Mors)</a:t>
            </a:r>
          </a:p>
        </p:txBody>
      </p:sp>
      <p:pic>
        <p:nvPicPr>
          <p:cNvPr id="9" name="Billede 8"/>
          <p:cNvPicPr>
            <a:picLocks noChangeAspect="1"/>
          </p:cNvPicPr>
          <p:nvPr/>
        </p:nvPicPr>
        <p:blipFill>
          <a:blip r:embed="rId4"/>
          <a:stretch>
            <a:fillRect/>
          </a:stretch>
        </p:blipFill>
        <p:spPr>
          <a:xfrm>
            <a:off x="4846115" y="2240664"/>
            <a:ext cx="3035020" cy="732348"/>
          </a:xfrm>
          <a:prstGeom prst="rect">
            <a:avLst/>
          </a:prstGeom>
        </p:spPr>
      </p:pic>
    </p:spTree>
    <p:extLst>
      <p:ext uri="{BB962C8B-B14F-4D97-AF65-F5344CB8AC3E}">
        <p14:creationId xmlns:p14="http://schemas.microsoft.com/office/powerpoint/2010/main" val="29814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p:cNvSpPr txBox="1"/>
          <p:nvPr/>
        </p:nvSpPr>
        <p:spPr>
          <a:xfrm>
            <a:off x="6269038" y="1638299"/>
            <a:ext cx="4979461" cy="276999"/>
          </a:xfrm>
          <a:prstGeom prst="rect">
            <a:avLst/>
          </a:prstGeom>
          <a:noFill/>
        </p:spPr>
        <p:txBody>
          <a:bodyPr wrap="square" lIns="0" tIns="0" rIns="0" bIns="0" rtlCol="0">
            <a:spAutoFit/>
          </a:bodyPr>
          <a:lstStyle/>
          <a:p>
            <a:r>
              <a:rPr lang="da-DK" dirty="0" smtClean="0">
                <a:solidFill>
                  <a:srgbClr val="4B6671"/>
                </a:solidFill>
              </a:rPr>
              <a:t> </a:t>
            </a:r>
          </a:p>
        </p:txBody>
      </p:sp>
      <p:sp>
        <p:nvSpPr>
          <p:cNvPr id="9" name="Rektangel 8"/>
          <p:cNvSpPr/>
          <p:nvPr/>
        </p:nvSpPr>
        <p:spPr>
          <a:xfrm>
            <a:off x="148551" y="203692"/>
            <a:ext cx="612388" cy="612388"/>
          </a:xfrm>
          <a:prstGeom prst="rect">
            <a:avLst/>
          </a:prstGeom>
          <a:blipFill dpi="0" rotWithShape="1">
            <a:blip r:embed="rId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546025" y="1446835"/>
            <a:ext cx="11099948" cy="4960927"/>
          </a:xfrm>
        </p:spPr>
        <p:txBody>
          <a:bodyPr/>
          <a:lstStyle/>
          <a:p>
            <a:pPr marL="0" indent="0" algn="ctr">
              <a:buNone/>
            </a:pPr>
            <a:r>
              <a:rPr lang="da-DK" sz="1800" b="1" dirty="0" smtClean="0"/>
              <a:t>VISION</a:t>
            </a:r>
          </a:p>
          <a:p>
            <a:pPr marL="0" indent="0" algn="ctr">
              <a:buNone/>
            </a:pPr>
            <a:r>
              <a:rPr lang="da-DK" sz="1600" dirty="0"/>
              <a:t>Nordjylland er i 2020 anerkendt for sin unikke evne til at skabe </a:t>
            </a:r>
            <a:r>
              <a:rPr lang="da-DK" sz="1600" b="1" dirty="0" smtClean="0"/>
              <a:t>bæredygtig vækst, sammenhæng og balance i </a:t>
            </a:r>
            <a:r>
              <a:rPr lang="da-DK" sz="1600" b="1" dirty="0"/>
              <a:t>hele regionen </a:t>
            </a:r>
            <a:r>
              <a:rPr lang="da-DK" sz="1600" dirty="0"/>
              <a:t>og for i høj grad at have udnyttet </a:t>
            </a:r>
            <a:r>
              <a:rPr lang="da-DK" sz="1600" dirty="0" smtClean="0"/>
              <a:t>globaliseringens muligheder </a:t>
            </a:r>
            <a:r>
              <a:rPr lang="da-DK" sz="1600" dirty="0"/>
              <a:t>og de </a:t>
            </a:r>
            <a:r>
              <a:rPr lang="da-DK" sz="1600" dirty="0" smtClean="0"/>
              <a:t>regionale </a:t>
            </a:r>
            <a:r>
              <a:rPr lang="da-DK" sz="1600" dirty="0"/>
              <a:t>styrkepositioner</a:t>
            </a:r>
            <a:r>
              <a:rPr lang="da-DK" sz="1600" dirty="0" smtClean="0"/>
              <a:t>.</a:t>
            </a:r>
          </a:p>
          <a:p>
            <a:pPr marL="0" indent="0" algn="ctr">
              <a:buNone/>
            </a:pPr>
            <a:endParaRPr lang="da-DK" sz="1800" b="1" dirty="0" smtClean="0"/>
          </a:p>
          <a:p>
            <a:pPr marL="0" indent="0" algn="ctr">
              <a:buNone/>
            </a:pPr>
            <a:r>
              <a:rPr lang="da-DK" sz="1800" b="1" dirty="0" smtClean="0"/>
              <a:t>3 indsatsområder</a:t>
            </a:r>
            <a:endParaRPr lang="da-DK" sz="1800" b="1" dirty="0"/>
          </a:p>
          <a:p>
            <a:pPr marL="0" indent="0" algn="ctr">
              <a:buNone/>
            </a:pPr>
            <a:endParaRPr lang="da-DK" sz="1600" dirty="0"/>
          </a:p>
        </p:txBody>
      </p:sp>
      <p:sp>
        <p:nvSpPr>
          <p:cNvPr id="5" name="Tekstfelt 4"/>
          <p:cNvSpPr txBox="1"/>
          <p:nvPr/>
        </p:nvSpPr>
        <p:spPr>
          <a:xfrm>
            <a:off x="769996" y="3905987"/>
            <a:ext cx="3005518" cy="637849"/>
          </a:xfrm>
          <a:prstGeom prst="rect">
            <a:avLst/>
          </a:prstGeom>
          <a:solidFill>
            <a:srgbClr val="006983"/>
          </a:solidFill>
        </p:spPr>
        <p:txBody>
          <a:bodyPr wrap="square" lIns="72000" tIns="72000" rIns="72000" bIns="72000" rtlCol="0">
            <a:spAutoFit/>
          </a:bodyPr>
          <a:lstStyle/>
          <a:p>
            <a:pPr algn="ctr"/>
            <a:r>
              <a:rPr lang="da-DK" sz="1600" b="1" dirty="0" smtClean="0">
                <a:solidFill>
                  <a:schemeClr val="bg1"/>
                </a:solidFill>
              </a:rPr>
              <a:t>STÆRKE ERHVERVSKLYNGER</a:t>
            </a:r>
          </a:p>
        </p:txBody>
      </p:sp>
      <p:sp>
        <p:nvSpPr>
          <p:cNvPr id="16" name="Tekstfelt 15"/>
          <p:cNvSpPr txBox="1"/>
          <p:nvPr/>
        </p:nvSpPr>
        <p:spPr>
          <a:xfrm>
            <a:off x="769996" y="5853051"/>
            <a:ext cx="3005518" cy="637849"/>
          </a:xfrm>
          <a:prstGeom prst="rect">
            <a:avLst/>
          </a:prstGeom>
          <a:solidFill>
            <a:srgbClr val="006983"/>
          </a:solidFill>
        </p:spPr>
        <p:txBody>
          <a:bodyPr wrap="square" lIns="72000" tIns="72000" rIns="72000" bIns="72000" rtlCol="0">
            <a:spAutoFit/>
          </a:bodyPr>
          <a:lstStyle/>
          <a:p>
            <a:pPr algn="ctr"/>
            <a:r>
              <a:rPr lang="da-DK" sz="1600" b="1" dirty="0" smtClean="0">
                <a:solidFill>
                  <a:schemeClr val="bg1"/>
                </a:solidFill>
              </a:rPr>
              <a:t>KVALIFICERET ARBEJDSKRAFT</a:t>
            </a:r>
          </a:p>
        </p:txBody>
      </p:sp>
      <p:sp>
        <p:nvSpPr>
          <p:cNvPr id="18" name="Tekstfelt 17"/>
          <p:cNvSpPr txBox="1"/>
          <p:nvPr/>
        </p:nvSpPr>
        <p:spPr>
          <a:xfrm>
            <a:off x="769996" y="4879519"/>
            <a:ext cx="3005518" cy="637849"/>
          </a:xfrm>
          <a:prstGeom prst="rect">
            <a:avLst/>
          </a:prstGeom>
          <a:solidFill>
            <a:srgbClr val="006983"/>
          </a:solidFill>
        </p:spPr>
        <p:txBody>
          <a:bodyPr wrap="square" lIns="72000" tIns="72000" rIns="72000" bIns="72000" rtlCol="0">
            <a:spAutoFit/>
          </a:bodyPr>
          <a:lstStyle/>
          <a:p>
            <a:pPr algn="ctr"/>
            <a:r>
              <a:rPr lang="da-DK" sz="1600" b="1" dirty="0" smtClean="0">
                <a:solidFill>
                  <a:schemeClr val="bg1"/>
                </a:solidFill>
              </a:rPr>
              <a:t>VILJE TIL VÆKST (vækstvirksomheder)</a:t>
            </a:r>
          </a:p>
        </p:txBody>
      </p:sp>
      <p:sp>
        <p:nvSpPr>
          <p:cNvPr id="19" name="Tekstfelt 18"/>
          <p:cNvSpPr txBox="1"/>
          <p:nvPr/>
        </p:nvSpPr>
        <p:spPr>
          <a:xfrm>
            <a:off x="4591872" y="3905987"/>
            <a:ext cx="3005518" cy="637849"/>
          </a:xfrm>
          <a:prstGeom prst="rect">
            <a:avLst/>
          </a:prstGeom>
          <a:solidFill>
            <a:srgbClr val="E7BC40"/>
          </a:solidFill>
        </p:spPr>
        <p:txBody>
          <a:bodyPr wrap="square" lIns="72000" tIns="72000" rIns="72000" bIns="72000" rtlCol="0">
            <a:spAutoFit/>
          </a:bodyPr>
          <a:lstStyle/>
          <a:p>
            <a:pPr algn="ctr"/>
            <a:r>
              <a:rPr lang="da-DK" sz="1600" b="1" dirty="0" smtClean="0"/>
              <a:t>SMART REGION </a:t>
            </a:r>
            <a:r>
              <a:rPr lang="da-DK" sz="1600" b="1" dirty="0"/>
              <a:t>(digitalisering) </a:t>
            </a:r>
            <a:endParaRPr lang="da-DK" sz="1600" b="1" dirty="0" smtClean="0">
              <a:solidFill>
                <a:schemeClr val="bg1"/>
              </a:solidFill>
            </a:endParaRPr>
          </a:p>
        </p:txBody>
      </p:sp>
      <p:sp>
        <p:nvSpPr>
          <p:cNvPr id="20" name="Tekstfelt 19"/>
          <p:cNvSpPr txBox="1"/>
          <p:nvPr/>
        </p:nvSpPr>
        <p:spPr>
          <a:xfrm>
            <a:off x="4591872" y="5853051"/>
            <a:ext cx="3005518" cy="637849"/>
          </a:xfrm>
          <a:prstGeom prst="rect">
            <a:avLst/>
          </a:prstGeom>
          <a:solidFill>
            <a:srgbClr val="E7BC40"/>
          </a:solidFill>
        </p:spPr>
        <p:txBody>
          <a:bodyPr wrap="square" lIns="72000" tIns="72000" rIns="72000" bIns="72000" rtlCol="0">
            <a:spAutoFit/>
          </a:bodyPr>
          <a:lstStyle/>
          <a:p>
            <a:pPr algn="ctr"/>
            <a:r>
              <a:rPr lang="da-DK" sz="1600" b="1" dirty="0" smtClean="0"/>
              <a:t>INFRASTRUKTUR</a:t>
            </a:r>
          </a:p>
          <a:p>
            <a:pPr algn="ctr"/>
            <a:r>
              <a:rPr lang="da-DK" sz="1600" b="1" dirty="0" smtClean="0"/>
              <a:t>(veje</a:t>
            </a:r>
            <a:r>
              <a:rPr lang="da-DK" sz="1600" b="1" dirty="0"/>
              <a:t>, bane, havne) </a:t>
            </a:r>
            <a:endParaRPr lang="da-DK" sz="1600" b="1" dirty="0" smtClean="0">
              <a:solidFill>
                <a:schemeClr val="bg1"/>
              </a:solidFill>
            </a:endParaRPr>
          </a:p>
        </p:txBody>
      </p:sp>
      <p:sp>
        <p:nvSpPr>
          <p:cNvPr id="21" name="Tekstfelt 20"/>
          <p:cNvSpPr txBox="1"/>
          <p:nvPr/>
        </p:nvSpPr>
        <p:spPr>
          <a:xfrm>
            <a:off x="4591872" y="4879519"/>
            <a:ext cx="3005518" cy="637849"/>
          </a:xfrm>
          <a:prstGeom prst="rect">
            <a:avLst/>
          </a:prstGeom>
          <a:solidFill>
            <a:srgbClr val="E7BC40"/>
          </a:solidFill>
        </p:spPr>
        <p:txBody>
          <a:bodyPr wrap="square" lIns="72000" tIns="72000" rIns="72000" bIns="72000" rtlCol="0">
            <a:spAutoFit/>
          </a:bodyPr>
          <a:lstStyle/>
          <a:p>
            <a:pPr algn="ctr"/>
            <a:r>
              <a:rPr lang="da-DK" sz="1600" b="1" dirty="0" smtClean="0"/>
              <a:t>KOLLEKTIV TRAFIK</a:t>
            </a:r>
          </a:p>
          <a:p>
            <a:pPr algn="ctr"/>
            <a:r>
              <a:rPr lang="da-DK" sz="1600" b="1" dirty="0" smtClean="0"/>
              <a:t>(bus </a:t>
            </a:r>
            <a:r>
              <a:rPr lang="da-DK" sz="1600" b="1" dirty="0"/>
              <a:t>og tog) </a:t>
            </a:r>
            <a:endParaRPr lang="da-DK" sz="1600" b="1" dirty="0" smtClean="0">
              <a:solidFill>
                <a:schemeClr val="bg1"/>
              </a:solidFill>
            </a:endParaRPr>
          </a:p>
        </p:txBody>
      </p:sp>
      <p:sp>
        <p:nvSpPr>
          <p:cNvPr id="22" name="Tekstfelt 21"/>
          <p:cNvSpPr txBox="1"/>
          <p:nvPr/>
        </p:nvSpPr>
        <p:spPr>
          <a:xfrm>
            <a:off x="8413748" y="3928856"/>
            <a:ext cx="3005518" cy="637849"/>
          </a:xfrm>
          <a:prstGeom prst="rect">
            <a:avLst/>
          </a:prstGeom>
          <a:solidFill>
            <a:srgbClr val="CA4F1C"/>
          </a:solidFill>
        </p:spPr>
        <p:txBody>
          <a:bodyPr wrap="square" lIns="72000" tIns="72000" rIns="72000" bIns="72000" rtlCol="0">
            <a:spAutoFit/>
          </a:bodyPr>
          <a:lstStyle/>
          <a:p>
            <a:pPr algn="ctr"/>
            <a:r>
              <a:rPr lang="da-DK" sz="1600" b="1" dirty="0" smtClean="0">
                <a:solidFill>
                  <a:schemeClr val="bg1"/>
                </a:solidFill>
              </a:rPr>
              <a:t>TURISME OG </a:t>
            </a:r>
          </a:p>
          <a:p>
            <a:pPr algn="ctr"/>
            <a:r>
              <a:rPr lang="da-DK" sz="1600" b="1" dirty="0" smtClean="0">
                <a:solidFill>
                  <a:schemeClr val="bg1"/>
                </a:solidFill>
              </a:rPr>
              <a:t>OPLEVELSE</a:t>
            </a:r>
          </a:p>
        </p:txBody>
      </p:sp>
      <p:sp>
        <p:nvSpPr>
          <p:cNvPr id="23" name="Tekstfelt 22"/>
          <p:cNvSpPr txBox="1"/>
          <p:nvPr/>
        </p:nvSpPr>
        <p:spPr>
          <a:xfrm>
            <a:off x="8413748" y="5875920"/>
            <a:ext cx="3005518" cy="637849"/>
          </a:xfrm>
          <a:prstGeom prst="rect">
            <a:avLst/>
          </a:prstGeom>
          <a:solidFill>
            <a:srgbClr val="CA4F1C"/>
          </a:solidFill>
        </p:spPr>
        <p:txBody>
          <a:bodyPr wrap="square" lIns="72000" tIns="72000" rIns="72000" bIns="72000" rtlCol="0">
            <a:spAutoFit/>
          </a:bodyPr>
          <a:lstStyle/>
          <a:p>
            <a:pPr algn="ctr"/>
            <a:r>
              <a:rPr lang="da-DK" sz="1600" b="1" dirty="0" smtClean="0">
                <a:solidFill>
                  <a:schemeClr val="bg1"/>
                </a:solidFill>
              </a:rPr>
              <a:t>STEDKVALITET</a:t>
            </a:r>
          </a:p>
          <a:p>
            <a:pPr algn="ctr"/>
            <a:r>
              <a:rPr lang="da-DK" sz="1600" b="1" dirty="0">
                <a:solidFill>
                  <a:schemeClr val="bg1"/>
                </a:solidFill>
              </a:rPr>
              <a:t>(natur, miljø, kultur)</a:t>
            </a:r>
            <a:endParaRPr lang="da-DK" sz="1600" b="1" dirty="0" smtClean="0">
              <a:solidFill>
                <a:schemeClr val="bg1"/>
              </a:solidFill>
            </a:endParaRPr>
          </a:p>
        </p:txBody>
      </p:sp>
      <p:sp>
        <p:nvSpPr>
          <p:cNvPr id="24" name="Tekstfelt 23"/>
          <p:cNvSpPr txBox="1"/>
          <p:nvPr/>
        </p:nvSpPr>
        <p:spPr>
          <a:xfrm>
            <a:off x="8413748" y="4902388"/>
            <a:ext cx="3005518" cy="637849"/>
          </a:xfrm>
          <a:prstGeom prst="rect">
            <a:avLst/>
          </a:prstGeom>
          <a:solidFill>
            <a:srgbClr val="CA4F1C"/>
          </a:solidFill>
        </p:spPr>
        <p:txBody>
          <a:bodyPr wrap="square" lIns="72000" tIns="72000" rIns="72000" bIns="72000" rtlCol="0">
            <a:spAutoFit/>
          </a:bodyPr>
          <a:lstStyle/>
          <a:p>
            <a:pPr algn="ctr"/>
            <a:r>
              <a:rPr lang="da-DK" sz="1600" b="1" dirty="0" smtClean="0">
                <a:solidFill>
                  <a:schemeClr val="bg1"/>
                </a:solidFill>
              </a:rPr>
              <a:t>GRØN REGION</a:t>
            </a:r>
          </a:p>
          <a:p>
            <a:pPr algn="ctr"/>
            <a:r>
              <a:rPr lang="da-DK" sz="1600" b="1" dirty="0" smtClean="0">
                <a:solidFill>
                  <a:schemeClr val="bg1"/>
                </a:solidFill>
              </a:rPr>
              <a:t>(ren energi/optimering) </a:t>
            </a:r>
          </a:p>
        </p:txBody>
      </p:sp>
      <p:sp>
        <p:nvSpPr>
          <p:cNvPr id="6" name="Nedadgående pil 5"/>
          <p:cNvSpPr/>
          <p:nvPr/>
        </p:nvSpPr>
        <p:spPr>
          <a:xfrm>
            <a:off x="5784496" y="2483545"/>
            <a:ext cx="528638" cy="380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Tekstfelt 6"/>
          <p:cNvSpPr txBox="1"/>
          <p:nvPr/>
        </p:nvSpPr>
        <p:spPr>
          <a:xfrm>
            <a:off x="1055219" y="3432149"/>
            <a:ext cx="2422566" cy="276999"/>
          </a:xfrm>
          <a:prstGeom prst="rect">
            <a:avLst/>
          </a:prstGeom>
          <a:noFill/>
        </p:spPr>
        <p:txBody>
          <a:bodyPr wrap="square" lIns="0" tIns="0" rIns="0" bIns="0" rtlCol="0">
            <a:spAutoFit/>
          </a:bodyPr>
          <a:lstStyle/>
          <a:p>
            <a:pPr algn="ctr"/>
            <a:r>
              <a:rPr lang="da-DK" u="sng" dirty="0" smtClean="0"/>
              <a:t>Vækst</a:t>
            </a:r>
          </a:p>
        </p:txBody>
      </p:sp>
      <p:sp>
        <p:nvSpPr>
          <p:cNvPr id="25" name="Tekstfelt 24"/>
          <p:cNvSpPr txBox="1"/>
          <p:nvPr/>
        </p:nvSpPr>
        <p:spPr>
          <a:xfrm>
            <a:off x="4930532" y="3431804"/>
            <a:ext cx="2422566" cy="276999"/>
          </a:xfrm>
          <a:prstGeom prst="rect">
            <a:avLst/>
          </a:prstGeom>
          <a:noFill/>
        </p:spPr>
        <p:txBody>
          <a:bodyPr wrap="square" lIns="0" tIns="0" rIns="0" bIns="0" rtlCol="0">
            <a:spAutoFit/>
          </a:bodyPr>
          <a:lstStyle/>
          <a:p>
            <a:pPr algn="ctr"/>
            <a:r>
              <a:rPr lang="da-DK" u="sng" dirty="0" smtClean="0"/>
              <a:t>Sammenhæng</a:t>
            </a:r>
          </a:p>
        </p:txBody>
      </p:sp>
      <p:sp>
        <p:nvSpPr>
          <p:cNvPr id="26" name="Tekstfelt 25"/>
          <p:cNvSpPr txBox="1"/>
          <p:nvPr/>
        </p:nvSpPr>
        <p:spPr>
          <a:xfrm>
            <a:off x="8705224" y="3431803"/>
            <a:ext cx="2422566" cy="276999"/>
          </a:xfrm>
          <a:prstGeom prst="rect">
            <a:avLst/>
          </a:prstGeom>
          <a:noFill/>
        </p:spPr>
        <p:txBody>
          <a:bodyPr wrap="square" lIns="0" tIns="0" rIns="0" bIns="0" rtlCol="0">
            <a:spAutoFit/>
          </a:bodyPr>
          <a:lstStyle/>
          <a:p>
            <a:pPr algn="ctr"/>
            <a:r>
              <a:rPr lang="da-DK" u="sng" dirty="0" smtClean="0"/>
              <a:t>Attraktivitet</a:t>
            </a:r>
          </a:p>
        </p:txBody>
      </p:sp>
      <p:sp>
        <p:nvSpPr>
          <p:cNvPr id="8" name="Titel 7"/>
          <p:cNvSpPr>
            <a:spLocks noGrp="1"/>
          </p:cNvSpPr>
          <p:nvPr>
            <p:ph type="title"/>
          </p:nvPr>
        </p:nvSpPr>
        <p:spPr>
          <a:xfrm>
            <a:off x="769996" y="324603"/>
            <a:ext cx="10656887" cy="1001762"/>
          </a:xfrm>
        </p:spPr>
        <p:txBody>
          <a:bodyPr/>
          <a:lstStyle/>
          <a:p>
            <a:r>
              <a:rPr lang="da-DK" sz="2400" dirty="0" smtClean="0"/>
              <a:t>Den regionale vækst- og udviklingsstrategi</a:t>
            </a:r>
            <a:r>
              <a:rPr lang="da-DK" dirty="0"/>
              <a:t/>
            </a:r>
            <a:br>
              <a:rPr lang="da-DK" dirty="0"/>
            </a:br>
            <a:endParaRPr lang="da-DK" dirty="0"/>
          </a:p>
        </p:txBody>
      </p:sp>
    </p:spTree>
    <p:extLst>
      <p:ext uri="{BB962C8B-B14F-4D97-AF65-F5344CB8AC3E}">
        <p14:creationId xmlns:p14="http://schemas.microsoft.com/office/powerpoint/2010/main" val="299561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rotWithShape="1">
          <a:blip r:embed="rId3" cstate="print">
            <a:extLst>
              <a:ext uri="{28A0092B-C50C-407E-A947-70E740481C1C}">
                <a14:useLocalDpi xmlns:a14="http://schemas.microsoft.com/office/drawing/2010/main" val="0"/>
              </a:ext>
            </a:extLst>
          </a:blip>
          <a:srcRect l="-116" t="264" r="116" b="10275"/>
          <a:stretch/>
        </p:blipFill>
        <p:spPr>
          <a:xfrm>
            <a:off x="3284181" y="2055260"/>
            <a:ext cx="3312323" cy="1997599"/>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3008" y="3961645"/>
            <a:ext cx="4149921" cy="2863174"/>
          </a:xfrm>
          <a:prstGeom prst="rect">
            <a:avLst/>
          </a:prstGeom>
        </p:spPr>
      </p:pic>
      <p:sp>
        <p:nvSpPr>
          <p:cNvPr id="2" name="Titel 1"/>
          <p:cNvSpPr>
            <a:spLocks noGrp="1"/>
          </p:cNvSpPr>
          <p:nvPr>
            <p:ph type="title"/>
          </p:nvPr>
        </p:nvSpPr>
        <p:spPr>
          <a:xfrm>
            <a:off x="873666" y="552455"/>
            <a:ext cx="10656887" cy="1001762"/>
          </a:xfrm>
        </p:spPr>
        <p:txBody>
          <a:bodyPr>
            <a:normAutofit/>
          </a:bodyPr>
          <a:lstStyle/>
          <a:p>
            <a:r>
              <a:rPr lang="da-DK" sz="2400" dirty="0" smtClean="0"/>
              <a:t>en sund befolkning med lige muligheder for det gode liv</a:t>
            </a:r>
            <a:endParaRPr lang="da-DK" sz="2400" dirty="0">
              <a:solidFill>
                <a:schemeClr val="tx1"/>
              </a:solidFill>
            </a:endParaRPr>
          </a:p>
        </p:txBody>
      </p:sp>
      <p:pic>
        <p:nvPicPr>
          <p:cNvPr id="7" name="Pladsholder til indhold 6"/>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r="9149" b="10799"/>
          <a:stretch/>
        </p:blipFill>
        <p:spPr>
          <a:xfrm>
            <a:off x="6391505" y="4783747"/>
            <a:ext cx="3109359" cy="2030781"/>
          </a:xfrm>
        </p:spPr>
      </p:pic>
      <p:pic>
        <p:nvPicPr>
          <p:cNvPr id="3" name="Billede 2"/>
          <p:cNvPicPr>
            <a:picLocks noChangeAspect="1"/>
          </p:cNvPicPr>
          <p:nvPr/>
        </p:nvPicPr>
        <p:blipFill rotWithShape="1">
          <a:blip r:embed="rId6" cstate="print">
            <a:extLst>
              <a:ext uri="{28A0092B-C50C-407E-A947-70E740481C1C}">
                <a14:useLocalDpi xmlns:a14="http://schemas.microsoft.com/office/drawing/2010/main" val="0"/>
              </a:ext>
            </a:extLst>
          </a:blip>
          <a:srcRect l="34729" t="6573" b="952"/>
          <a:stretch/>
        </p:blipFill>
        <p:spPr>
          <a:xfrm>
            <a:off x="9462000" y="2055259"/>
            <a:ext cx="2735179" cy="2657661"/>
          </a:xfrm>
          <a:prstGeom prst="rect">
            <a:avLst/>
          </a:prstGeom>
        </p:spPr>
      </p:pic>
      <p:pic>
        <p:nvPicPr>
          <p:cNvPr id="4" name="Billed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747717"/>
            <a:ext cx="2241435" cy="3066811"/>
          </a:xfrm>
          <a:prstGeom prst="rect">
            <a:avLst/>
          </a:prstGeom>
        </p:spPr>
      </p:pic>
      <p:pic>
        <p:nvPicPr>
          <p:cNvPr id="6" name="Billede 5"/>
          <p:cNvPicPr>
            <a:picLocks noChangeAspect="1"/>
          </p:cNvPicPr>
          <p:nvPr/>
        </p:nvPicPr>
        <p:blipFill rotWithShape="1">
          <a:blip r:embed="rId8" cstate="print">
            <a:extLst>
              <a:ext uri="{28A0092B-C50C-407E-A947-70E740481C1C}">
                <a14:useLocalDpi xmlns:a14="http://schemas.microsoft.com/office/drawing/2010/main" val="0"/>
              </a:ext>
            </a:extLst>
          </a:blip>
          <a:srcRect l="40614"/>
          <a:stretch/>
        </p:blipFill>
        <p:spPr>
          <a:xfrm>
            <a:off x="6202110" y="2055259"/>
            <a:ext cx="3267136" cy="2771960"/>
          </a:xfrm>
          <a:prstGeom prst="rect">
            <a:avLst/>
          </a:prstGeom>
        </p:spPr>
      </p:pic>
      <p:pic>
        <p:nvPicPr>
          <p:cNvPr id="9" name="Billede 8"/>
          <p:cNvPicPr>
            <a:picLocks noChangeAspect="1"/>
          </p:cNvPicPr>
          <p:nvPr/>
        </p:nvPicPr>
        <p:blipFill rotWithShape="1">
          <a:blip r:embed="rId9" cstate="print">
            <a:extLst>
              <a:ext uri="{28A0092B-C50C-407E-A947-70E740481C1C}">
                <a14:useLocalDpi xmlns:a14="http://schemas.microsoft.com/office/drawing/2010/main" val="0"/>
              </a:ext>
            </a:extLst>
          </a:blip>
          <a:srcRect l="340" t="29806" r="-340" b="118"/>
          <a:stretch/>
        </p:blipFill>
        <p:spPr>
          <a:xfrm>
            <a:off x="0" y="2055259"/>
            <a:ext cx="3537433" cy="1997600"/>
          </a:xfrm>
          <a:prstGeom prst="rect">
            <a:avLst/>
          </a:prstGeom>
        </p:spPr>
      </p:pic>
      <p:pic>
        <p:nvPicPr>
          <p:cNvPr id="10" name="Billede 9"/>
          <p:cNvPicPr>
            <a:picLocks noChangeAspect="1"/>
          </p:cNvPicPr>
          <p:nvPr/>
        </p:nvPicPr>
        <p:blipFill rotWithShape="1">
          <a:blip r:embed="rId10" cstate="print">
            <a:extLst>
              <a:ext uri="{28A0092B-C50C-407E-A947-70E740481C1C}">
                <a14:useLocalDpi xmlns:a14="http://schemas.microsoft.com/office/drawing/2010/main" val="0"/>
              </a:ext>
            </a:extLst>
          </a:blip>
          <a:srcRect l="15272" t="6250" r="12497" b="6985"/>
          <a:stretch/>
        </p:blipFill>
        <p:spPr>
          <a:xfrm>
            <a:off x="9462000" y="4563858"/>
            <a:ext cx="2789675" cy="2250670"/>
          </a:xfrm>
          <a:prstGeom prst="rect">
            <a:avLst/>
          </a:prstGeom>
        </p:spPr>
      </p:pic>
    </p:spTree>
    <p:extLst>
      <p:ext uri="{BB962C8B-B14F-4D97-AF65-F5344CB8AC3E}">
        <p14:creationId xmlns:p14="http://schemas.microsoft.com/office/powerpoint/2010/main" val="187005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7574" y="478472"/>
            <a:ext cx="10656887" cy="1001762"/>
          </a:xfrm>
        </p:spPr>
        <p:txBody>
          <a:bodyPr/>
          <a:lstStyle/>
          <a:p>
            <a:r>
              <a:rPr lang="da-DK" sz="2400" dirty="0" smtClean="0"/>
              <a:t>Flere initiativer for at hjælpe de svageste</a:t>
            </a:r>
            <a:endParaRPr lang="da-DK" sz="2400" dirty="0"/>
          </a:p>
        </p:txBody>
      </p:sp>
      <p:sp>
        <p:nvSpPr>
          <p:cNvPr id="3" name="Pladsholder til indhold 2"/>
          <p:cNvSpPr>
            <a:spLocks noGrp="1"/>
          </p:cNvSpPr>
          <p:nvPr>
            <p:ph idx="1"/>
          </p:nvPr>
        </p:nvSpPr>
        <p:spPr/>
        <p:txBody>
          <a:bodyPr/>
          <a:lstStyle/>
          <a:p>
            <a:r>
              <a:rPr lang="da-DK" dirty="0" smtClean="0"/>
              <a:t>Det nationale projekt Aktiv Patientstøtte 2017-2019, sygeplejersker </a:t>
            </a:r>
            <a:r>
              <a:rPr lang="da-DK" dirty="0" err="1" smtClean="0"/>
              <a:t>telefoncoacher</a:t>
            </a:r>
            <a:r>
              <a:rPr lang="da-DK" dirty="0" smtClean="0"/>
              <a:t> de svageste patienter</a:t>
            </a:r>
          </a:p>
          <a:p>
            <a:r>
              <a:rPr lang="da-DK" dirty="0" smtClean="0"/>
              <a:t>Det nordjyske projekt TIT, tidlig opsporing og tidlig indsats ift. ældre medicinske patienter, herunder hurtig udredning på hospitalerne og tæt opfølgning i kommunerne</a:t>
            </a:r>
          </a:p>
          <a:p>
            <a:r>
              <a:rPr lang="da-DK" dirty="0" smtClean="0"/>
              <a:t>Kompetencecenter for sårbare patienter og patienter med anden etnisk baggrund på Aalborg Universitetshospital</a:t>
            </a:r>
          </a:p>
          <a:p>
            <a:endParaRPr lang="da-DK" dirty="0" smtClean="0"/>
          </a:p>
        </p:txBody>
      </p:sp>
      <p:pic>
        <p:nvPicPr>
          <p:cNvPr id="4" name="Billede 3" descr="hand_spire.png"/>
          <p:cNvPicPr>
            <a:picLocks noChangeAspect="1"/>
          </p:cNvPicPr>
          <p:nvPr/>
        </p:nvPicPr>
        <p:blipFill>
          <a:blip r:embed="rId3" cstate="print"/>
          <a:srcRect/>
          <a:stretch>
            <a:fillRect/>
          </a:stretch>
        </p:blipFill>
        <p:spPr bwMode="auto">
          <a:xfrm>
            <a:off x="9836410" y="5108086"/>
            <a:ext cx="1877437" cy="1307002"/>
          </a:xfrm>
          <a:prstGeom prst="rect">
            <a:avLst/>
          </a:prstGeom>
          <a:noFill/>
          <a:ln w="9525">
            <a:noFill/>
            <a:miter lim="800000"/>
            <a:headEnd/>
            <a:tailEnd/>
          </a:ln>
        </p:spPr>
      </p:pic>
    </p:spTree>
    <p:extLst>
      <p:ext uri="{BB962C8B-B14F-4D97-AF65-F5344CB8AC3E}">
        <p14:creationId xmlns:p14="http://schemas.microsoft.com/office/powerpoint/2010/main" val="22263515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alUdvikling_Grøn">
      <a:dk1>
        <a:sysClr val="windowText" lastClr="000000"/>
      </a:dk1>
      <a:lt1>
        <a:srgbClr val="FFFFFF"/>
      </a:lt1>
      <a:dk2>
        <a:srgbClr val="324F29"/>
      </a:dk2>
      <a:lt2>
        <a:srgbClr val="ADC2C7"/>
      </a:lt2>
      <a:accent1>
        <a:srgbClr val="3C8A2E"/>
      </a:accent1>
      <a:accent2>
        <a:srgbClr val="006983"/>
      </a:accent2>
      <a:accent3>
        <a:srgbClr val="92D050"/>
      </a:accent3>
      <a:accent4>
        <a:srgbClr val="368E6A"/>
      </a:accent4>
      <a:accent5>
        <a:srgbClr val="B4EA3C"/>
      </a:accent5>
      <a:accent6>
        <a:srgbClr val="003145"/>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D445F430-CDC8-4FBE-A276-A0BBD2D1BEB0}" vid="{2CE26856-34FC-49AA-AC61-12C4F86FD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2841</TotalTime>
  <Words>2012</Words>
  <Application>Microsoft Office PowerPoint</Application>
  <PresentationFormat>Widescreen</PresentationFormat>
  <Paragraphs>150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Blank</vt:lpstr>
      <vt:lpstr>Vækst og udvikling i hele Nordjylland Regionrådsformand Ulla Astman, </vt:lpstr>
      <vt:lpstr>PowerPoint Presentation</vt:lpstr>
      <vt:lpstr>PowerPoint Presentation</vt:lpstr>
      <vt:lpstr>Ulighed i sundhed - hasseris og aalborg øst</vt:lpstr>
      <vt:lpstr>Geografisk ulighed i psykiatriske sygdomme 2015  </vt:lpstr>
      <vt:lpstr>PowerPoint Presentation</vt:lpstr>
      <vt:lpstr>Den regionale vækst- og udviklingsstrategi </vt:lpstr>
      <vt:lpstr>en sund befolkning med lige muligheder for det gode liv</vt:lpstr>
      <vt:lpstr>Flere initiativer for at hjælpe de svageste</vt:lpstr>
      <vt:lpstr>           regionale styrkepositioner </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v.schmidt@rn.dk</dc:creator>
  <cp:lastModifiedBy>Ina Drejer</cp:lastModifiedBy>
  <cp:revision>198</cp:revision>
  <cp:lastPrinted>2017-05-15T13:31:54Z</cp:lastPrinted>
  <dcterms:created xsi:type="dcterms:W3CDTF">2016-03-18T10:28:02Z</dcterms:created>
  <dcterms:modified xsi:type="dcterms:W3CDTF">2017-05-15T13:32:32Z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Engelsk (Storbritannien)</vt:lpwstr>
  </property>
  <property fmtid="{D5CDD505-2E9C-101B-9397-08002B2CF9AE}" pid="6" name="SD_CtlText_Usersettings_Userprofile">
    <vt:lpwstr>Runa UK</vt:lpwstr>
  </property>
  <property fmtid="{D5CDD505-2E9C-101B-9397-08002B2CF9AE}" pid="7" name="SD_UserprofileName">
    <vt:lpwstr>Runa DK</vt:lpwstr>
  </property>
  <property fmtid="{D5CDD505-2E9C-101B-9397-08002B2CF9AE}" pid="8" name="SD_OFF_ID">
    <vt:lpwstr>2</vt:lpwstr>
  </property>
  <property fmtid="{D5CDD505-2E9C-101B-9397-08002B2CF9AE}" pid="9" name="CurrentOfficeID">
    <vt:lpwstr>2</vt:lpwstr>
  </property>
  <property fmtid="{D5CDD505-2E9C-101B-9397-08002B2CF9AE}" pid="10" name="SD_OFF_DisplayName">
    <vt:lpwstr>Region Nordjylland</vt:lpwstr>
  </property>
  <property fmtid="{D5CDD505-2E9C-101B-9397-08002B2CF9AE}" pid="11" name="SD_OFF_Institute">
    <vt:lpwstr>Region Nordjylland</vt:lpwstr>
  </property>
  <property fmtid="{D5CDD505-2E9C-101B-9397-08002B2CF9AE}" pid="12" name="SD_OFF_MandatoryDepartment">
    <vt:lpwstr>Regional Udvikling</vt:lpwstr>
  </property>
  <property fmtid="{D5CDD505-2E9C-101B-9397-08002B2CF9AE}" pid="13" name="SD_OFF_ColorDefinition">
    <vt:lpwstr>Green</vt:lpwstr>
  </property>
  <property fmtid="{D5CDD505-2E9C-101B-9397-08002B2CF9AE}" pid="14" name="SD_OFF_LogoFileName">
    <vt:lpwstr>RegionNordjylland</vt:lpwstr>
  </property>
  <property fmtid="{D5CDD505-2E9C-101B-9397-08002B2CF9AE}" pid="15" name="USR_Name">
    <vt:lpwstr>Runa Ruth Coxeter</vt:lpwstr>
  </property>
  <property fmtid="{D5CDD505-2E9C-101B-9397-08002B2CF9AE}" pid="16" name="USR_Title">
    <vt:lpwstr>International koordinator</vt:lpwstr>
  </property>
  <property fmtid="{D5CDD505-2E9C-101B-9397-08002B2CF9AE}" pid="17" name="USR_DirectPhone">
    <vt:lpwstr>25 59 35 33</vt:lpwstr>
  </property>
  <property fmtid="{D5CDD505-2E9C-101B-9397-08002B2CF9AE}" pid="18" name="USR_Email">
    <vt:lpwstr>runa.coxeter@rn.dk</vt:lpwstr>
  </property>
  <property fmtid="{D5CDD505-2E9C-101B-9397-08002B2CF9AE}" pid="19" name="USR_Department">
    <vt:lpwstr>Sekretariat for Regional Udvikling</vt:lpwstr>
  </property>
  <property fmtid="{D5CDD505-2E9C-101B-9397-08002B2CF9AE}" pid="20" name="USR_Speciality">
    <vt:lpwstr/>
  </property>
  <property fmtid="{D5CDD505-2E9C-101B-9397-08002B2CF9AE}" pid="21" name="USR_Unit">
    <vt:lpwstr/>
  </property>
  <property fmtid="{D5CDD505-2E9C-101B-9397-08002B2CF9AE}" pid="22" name="USR_AddressOne">
    <vt:lpwstr>Niels Bohrs Vej 30</vt:lpwstr>
  </property>
  <property fmtid="{D5CDD505-2E9C-101B-9397-08002B2CF9AE}" pid="23" name="USR_AddressTwo">
    <vt:lpwstr/>
  </property>
  <property fmtid="{D5CDD505-2E9C-101B-9397-08002B2CF9AE}" pid="24" name="USR_AddressThree">
    <vt:lpwstr>9220 Aalborg</vt:lpwstr>
  </property>
  <property fmtid="{D5CDD505-2E9C-101B-9397-08002B2CF9AE}" pid="25" name="USR_BusinessPhone">
    <vt:lpwstr/>
  </property>
  <property fmtid="{D5CDD505-2E9C-101B-9397-08002B2CF9AE}" pid="26" name="USR_Web">
    <vt:lpwstr/>
  </property>
  <property fmtid="{D5CDD505-2E9C-101B-9397-08002B2CF9AE}" pid="27" name="USR_FreeText">
    <vt:lpwstr/>
  </property>
  <property fmtid="{D5CDD505-2E9C-101B-9397-08002B2CF9AE}" pid="28" name="USR_Signature1">
    <vt:lpwstr>Runa Ruth Coxeter</vt:lpwstr>
  </property>
  <property fmtid="{D5CDD505-2E9C-101B-9397-08002B2CF9AE}" pid="29" name="USR_SignatureTitle1">
    <vt:lpwstr>International koordinator</vt:lpwstr>
  </property>
  <property fmtid="{D5CDD505-2E9C-101B-9397-08002B2CF9AE}" pid="30" name="DocumentInfoFinished">
    <vt:lpwstr>True</vt:lpwstr>
  </property>
  <property fmtid="{D5CDD505-2E9C-101B-9397-08002B2CF9AE}" pid="31" name="SD_DocumentLanguage">
    <vt:lpwstr>da-DK</vt:lpwstr>
  </property>
  <property fmtid="{D5CDD505-2E9C-101B-9397-08002B2CF9AE}" pid="32" name="ColorMode">
    <vt:lpwstr>Saturated</vt:lpwstr>
  </property>
  <property fmtid="{D5CDD505-2E9C-101B-9397-08002B2CF9AE}" pid="33" name="LastCompletedArtworkDefinition">
    <vt:lpwstr>RegionN</vt:lpwstr>
  </property>
</Properties>
</file>